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145706623" r:id="rId3"/>
    <p:sldId id="258" r:id="rId4"/>
    <p:sldId id="2145706624" r:id="rId5"/>
    <p:sldId id="260" r:id="rId6"/>
    <p:sldId id="2145706625" r:id="rId7"/>
    <p:sldId id="2145706626" r:id="rId8"/>
    <p:sldId id="2145706627" r:id="rId9"/>
    <p:sldId id="2145706629" r:id="rId10"/>
    <p:sldId id="2145706628" r:id="rId11"/>
    <p:sldId id="259" r:id="rId12"/>
    <p:sldId id="271" r:id="rId13"/>
  </p:sldIdLst>
  <p:sldSz cx="12192000" cy="6858000"/>
  <p:notesSz cx="12192000" cy="6858000"/>
  <p:defaultTextStyle>
    <a:defPPr>
      <a:defRPr kern="0"/>
    </a:def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guide id="3" orient="horz" pos="4320" userDrawn="1">
          <p15:clr>
            <a:srgbClr val="A4A3A4"/>
          </p15:clr>
        </p15:guide>
        <p15:guide id="5" orient="horz" pos="2160" userDrawn="1">
          <p15:clr>
            <a:srgbClr val="A4A3A4"/>
          </p15:clr>
        </p15:guide>
        <p15:guide id="7" pos="1968" userDrawn="1">
          <p15:clr>
            <a:srgbClr val="FFFFFF"/>
          </p15:clr>
        </p15:guide>
        <p15:guide id="8" pos="7680" userDrawn="1">
          <p15:clr>
            <a:srgbClr val="FFFFFF"/>
          </p15:clr>
        </p15:guide>
        <p15:guide id="9" pos="3840" userDrawn="1">
          <p15:clr>
            <a:srgbClr val="FFFFFF"/>
          </p15:clr>
        </p15:guide>
        <p15:guide id="10" pos="5760" userDrawn="1">
          <p15:clr>
            <a:srgbClr val="FFFFFF"/>
          </p15:clr>
        </p15:guide>
        <p15:guide id="11" orient="horz" pos="1056" userDrawn="1">
          <p15:clr>
            <a:srgbClr val="A4A3A4"/>
          </p15:clr>
        </p15:guide>
        <p15:guide id="12" orient="horz" pos="3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B00"/>
    <a:srgbClr val="EB3B4D"/>
    <a:srgbClr val="00B2A9"/>
    <a:srgbClr val="7CCC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2"/>
    <p:restoredTop sz="94608"/>
  </p:normalViewPr>
  <p:slideViewPr>
    <p:cSldViewPr>
      <p:cViewPr varScale="1">
        <p:scale>
          <a:sx n="81" d="100"/>
          <a:sy n="81" d="100"/>
        </p:scale>
        <p:origin x="192" y="480"/>
      </p:cViewPr>
      <p:guideLst>
        <p:guide orient="horz"/>
        <p:guide/>
        <p:guide orient="horz" pos="4320"/>
        <p:guide orient="horz" pos="2160"/>
        <p:guide pos="1968"/>
        <p:guide pos="7680"/>
        <p:guide pos="3840"/>
        <p:guide pos="5760"/>
        <p:guide orient="horz" pos="1056"/>
        <p:guide orient="horz" pos="32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9C338FA-20A5-9147-9EC9-86B667723F45}" type="datetimeFigureOut">
              <a:rPr lang="en-US" smtClean="0"/>
              <a:t>7/29/24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2A6E236-C506-CD43-8EAC-58CA7D93C50B}" type="slidenum">
              <a:rPr lang="en-US" smtClean="0"/>
              <a:t>‹#›</a:t>
            </a:fld>
            <a:endParaRPr lang="en-US"/>
          </a:p>
        </p:txBody>
      </p:sp>
    </p:spTree>
    <p:extLst>
      <p:ext uri="{BB962C8B-B14F-4D97-AF65-F5344CB8AC3E}">
        <p14:creationId xmlns:p14="http://schemas.microsoft.com/office/powerpoint/2010/main" val="1394109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6E236-C506-CD43-8EAC-58CA7D93C50B}" type="slidenum">
              <a:rPr lang="en-US" smtClean="0"/>
              <a:t>7</a:t>
            </a:fld>
            <a:endParaRPr lang="en-US"/>
          </a:p>
        </p:txBody>
      </p:sp>
    </p:spTree>
    <p:extLst>
      <p:ext uri="{BB962C8B-B14F-4D97-AF65-F5344CB8AC3E}">
        <p14:creationId xmlns:p14="http://schemas.microsoft.com/office/powerpoint/2010/main" val="4193094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6E236-C506-CD43-8EAC-58CA7D93C50B}" type="slidenum">
              <a:rPr lang="en-US" smtClean="0"/>
              <a:t>8</a:t>
            </a:fld>
            <a:endParaRPr lang="en-US"/>
          </a:p>
        </p:txBody>
      </p:sp>
    </p:spTree>
    <p:extLst>
      <p:ext uri="{BB962C8B-B14F-4D97-AF65-F5344CB8AC3E}">
        <p14:creationId xmlns:p14="http://schemas.microsoft.com/office/powerpoint/2010/main" val="18719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6E236-C506-CD43-8EAC-58CA7D93C50B}" type="slidenum">
              <a:rPr lang="en-US" smtClean="0"/>
              <a:t>9</a:t>
            </a:fld>
            <a:endParaRPr lang="en-US"/>
          </a:p>
        </p:txBody>
      </p:sp>
    </p:spTree>
    <p:extLst>
      <p:ext uri="{BB962C8B-B14F-4D97-AF65-F5344CB8AC3E}">
        <p14:creationId xmlns:p14="http://schemas.microsoft.com/office/powerpoint/2010/main" val="225412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6E236-C506-CD43-8EAC-58CA7D93C50B}" type="slidenum">
              <a:rPr lang="en-US" smtClean="0"/>
              <a:t>10</a:t>
            </a:fld>
            <a:endParaRPr lang="en-US"/>
          </a:p>
        </p:txBody>
      </p:sp>
    </p:spTree>
    <p:extLst>
      <p:ext uri="{BB962C8B-B14F-4D97-AF65-F5344CB8AC3E}">
        <p14:creationId xmlns:p14="http://schemas.microsoft.com/office/powerpoint/2010/main" val="1818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7/29/24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1325225" y="209550"/>
            <a:ext cx="619125" cy="628650"/>
          </a:xfrm>
          <a:prstGeom prst="rect">
            <a:avLst/>
          </a:prstGeom>
        </p:spPr>
      </p:pic>
      <p:sp>
        <p:nvSpPr>
          <p:cNvPr id="2" name="Holder 2"/>
          <p:cNvSpPr>
            <a:spLocks noGrp="1"/>
          </p:cNvSpPr>
          <p:nvPr>
            <p:ph type="title"/>
          </p:nvPr>
        </p:nvSpPr>
        <p:spPr>
          <a:xfrm>
            <a:off x="288797" y="50126"/>
            <a:ext cx="11614404" cy="1296060"/>
          </a:xfrm>
          <a:prstGeom prst="rect">
            <a:avLst/>
          </a:prstGeom>
        </p:spPr>
        <p:txBody>
          <a:bodyPr wrap="square" lIns="0" tIns="0" rIns="0" bIns="0">
            <a:spAutoFit/>
          </a:bodyPr>
          <a:lstStyle>
            <a:lvl1pPr>
              <a:defRPr sz="2000" b="1" i="0">
                <a:solidFill>
                  <a:schemeClr val="tx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7/29/24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18" Type="http://schemas.openxmlformats.org/officeDocument/2006/relationships/image" Target="../media/image40.png"/><Relationship Id="rId3" Type="http://schemas.openxmlformats.org/officeDocument/2006/relationships/image" Target="../media/image25.jpg"/><Relationship Id="rId21" Type="http://schemas.openxmlformats.org/officeDocument/2006/relationships/image" Target="../media/image43.png"/><Relationship Id="rId7" Type="http://schemas.openxmlformats.org/officeDocument/2006/relationships/image" Target="../media/image29.jpg"/><Relationship Id="rId12" Type="http://schemas.openxmlformats.org/officeDocument/2006/relationships/image" Target="../media/image34.jp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eg"/><Relationship Id="rId10" Type="http://schemas.openxmlformats.org/officeDocument/2006/relationships/image" Target="../media/image32.jpg"/><Relationship Id="rId19" Type="http://schemas.openxmlformats.org/officeDocument/2006/relationships/image" Target="../media/image41.jpe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 Id="rId2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06A25B-8FF6-070B-5943-8259742E1FF7}"/>
              </a:ext>
            </a:extLst>
          </p:cNvPr>
          <p:cNvSpPr>
            <a:spLocks noGrp="1" noRot="1" noMove="1" noResize="1" noEditPoints="1" noAdjustHandles="1" noChangeArrowheads="1" noChangeShapeType="1"/>
          </p:cNvSpPr>
          <p:nvPr/>
        </p:nvSpPr>
        <p:spPr>
          <a:xfrm>
            <a:off x="7086600" y="0"/>
            <a:ext cx="5105400" cy="6858000"/>
          </a:xfrm>
          <a:prstGeom prst="rect">
            <a:avLst/>
          </a:prstGeom>
          <a:solidFill>
            <a:srgbClr val="00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Sandwich Marker Pro" panose="00000806000000000000"/>
            </a:endParaRPr>
          </a:p>
        </p:txBody>
      </p:sp>
      <p:pic>
        <p:nvPicPr>
          <p:cNvPr id="5" name="Picture 4" descr="A restaurant with tables and chairs&#10;&#10;Description automatically generated">
            <a:extLst>
              <a:ext uri="{FF2B5EF4-FFF2-40B4-BE49-F238E27FC236}">
                <a16:creationId xmlns:a16="http://schemas.microsoft.com/office/drawing/2014/main" id="{B167D09E-00E5-FFF1-5BEB-2B0C27DB7B06}"/>
              </a:ext>
            </a:extLst>
          </p:cNvPr>
          <p:cNvPicPr>
            <a:picLocks noChangeAspect="1"/>
          </p:cNvPicPr>
          <p:nvPr/>
        </p:nvPicPr>
        <p:blipFill rotWithShape="1">
          <a:blip r:embed="rId2">
            <a:extLst>
              <a:ext uri="{28A0092B-C50C-407E-A947-70E740481C1C}">
                <a14:useLocalDpi xmlns:a14="http://schemas.microsoft.com/office/drawing/2010/main" val="0"/>
              </a:ext>
            </a:extLst>
          </a:blip>
          <a:srcRect l="17785" r="13300"/>
          <a:stretch/>
        </p:blipFill>
        <p:spPr>
          <a:xfrm>
            <a:off x="0" y="9293"/>
            <a:ext cx="7086600" cy="6858000"/>
          </a:xfrm>
          <a:prstGeom prst="rect">
            <a:avLst/>
          </a:prstGeom>
        </p:spPr>
      </p:pic>
      <p:pic>
        <p:nvPicPr>
          <p:cNvPr id="9" name="Picture 8">
            <a:extLst>
              <a:ext uri="{FF2B5EF4-FFF2-40B4-BE49-F238E27FC236}">
                <a16:creationId xmlns:a16="http://schemas.microsoft.com/office/drawing/2014/main" id="{47DD5F4C-B441-6DDD-D0D8-D72E268C3956}"/>
              </a:ext>
            </a:extLst>
          </p:cNvPr>
          <p:cNvPicPr>
            <a:picLocks noChangeAspect="1"/>
          </p:cNvPicPr>
          <p:nvPr/>
        </p:nvPicPr>
        <p:blipFill>
          <a:blip r:embed="rId3"/>
          <a:stretch>
            <a:fillRect/>
          </a:stretch>
        </p:blipFill>
        <p:spPr>
          <a:xfrm>
            <a:off x="8335721" y="304800"/>
            <a:ext cx="2670348" cy="3789008"/>
          </a:xfrm>
          <a:prstGeom prst="rect">
            <a:avLst/>
          </a:prstGeom>
        </p:spPr>
      </p:pic>
      <p:sp>
        <p:nvSpPr>
          <p:cNvPr id="13" name="TextBox 12">
            <a:extLst>
              <a:ext uri="{FF2B5EF4-FFF2-40B4-BE49-F238E27FC236}">
                <a16:creationId xmlns:a16="http://schemas.microsoft.com/office/drawing/2014/main" id="{D6A9BAD7-1FB7-D5E1-CDA3-114D649016D5}"/>
              </a:ext>
            </a:extLst>
          </p:cNvPr>
          <p:cNvSpPr txBox="1"/>
          <p:nvPr/>
        </p:nvSpPr>
        <p:spPr>
          <a:xfrm>
            <a:off x="7467600" y="4724400"/>
            <a:ext cx="3810000" cy="369332"/>
          </a:xfrm>
          <a:prstGeom prst="rect">
            <a:avLst/>
          </a:prstGeom>
          <a:noFill/>
        </p:spPr>
        <p:txBody>
          <a:bodyPr wrap="square" rtlCol="0">
            <a:spAutoFit/>
          </a:bodyPr>
          <a:lstStyle/>
          <a:p>
            <a:endParaRPr lang="en-US" dirty="0">
              <a:latin typeface="Sandwich Marker Pro" panose="00000806000000000000"/>
            </a:endParaRPr>
          </a:p>
        </p:txBody>
      </p:sp>
      <p:sp>
        <p:nvSpPr>
          <p:cNvPr id="2" name="TextBox 1">
            <a:extLst>
              <a:ext uri="{FF2B5EF4-FFF2-40B4-BE49-F238E27FC236}">
                <a16:creationId xmlns:a16="http://schemas.microsoft.com/office/drawing/2014/main" id="{726FF915-0C90-9F28-6C01-F9DB9105CCFF}"/>
              </a:ext>
            </a:extLst>
          </p:cNvPr>
          <p:cNvSpPr txBox="1"/>
          <p:nvPr/>
        </p:nvSpPr>
        <p:spPr>
          <a:xfrm>
            <a:off x="7391400" y="5257800"/>
            <a:ext cx="4495800" cy="1446550"/>
          </a:xfrm>
          <a:prstGeom prst="rect">
            <a:avLst/>
          </a:prstGeom>
          <a:noFill/>
        </p:spPr>
        <p:txBody>
          <a:bodyPr wrap="square" rtlCol="0">
            <a:spAutoFit/>
          </a:bodyPr>
          <a:lstStyle/>
          <a:p>
            <a:pPr algn="ctr"/>
            <a:r>
              <a:rPr lang="en-US" sz="4400" dirty="0">
                <a:solidFill>
                  <a:srgbClr val="FFDB00"/>
                </a:solidFill>
                <a:latin typeface="Sandwich Marker Pro" pitchFamily="2" charset="77"/>
                <a:ea typeface="Sandwich Marker Pro" pitchFamily="2" charset="77"/>
              </a:rPr>
              <a:t>OUR FRANCHISE OFFER FOR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8F7D6E-76E1-39C5-04E0-3EAF19096AA5}"/>
              </a:ext>
            </a:extLst>
          </p:cNvPr>
          <p:cNvSpPr>
            <a:spLocks/>
          </p:cNvSpPr>
          <p:nvPr/>
        </p:nvSpPr>
        <p:spPr>
          <a:xfrm>
            <a:off x="0" y="0"/>
            <a:ext cx="12192000" cy="6858000"/>
          </a:xfrm>
          <a:prstGeom prst="rect">
            <a:avLst/>
          </a:prstGeom>
          <a:solidFill>
            <a:srgbClr val="00B2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the world&#10;&#10;Description automatically generated">
            <a:extLst>
              <a:ext uri="{FF2B5EF4-FFF2-40B4-BE49-F238E27FC236}">
                <a16:creationId xmlns:a16="http://schemas.microsoft.com/office/drawing/2014/main" id="{779DEE80-0AA0-01BF-4190-561A106ED47A}"/>
              </a:ext>
            </a:extLst>
          </p:cNvPr>
          <p:cNvPicPr>
            <a:picLocks noChangeAspect="1"/>
          </p:cNvPicPr>
          <p:nvPr/>
        </p:nvPicPr>
        <p:blipFill>
          <a:blip r:embed="rId3" cstate="print">
            <a:extLst>
              <a:ext uri="{28A0092B-C50C-407E-A947-70E740481C1C}">
                <a14:useLocalDpi xmlns:a14="http://schemas.microsoft.com/office/drawing/2010/main" val="0"/>
              </a:ext>
            </a:extLst>
          </a:blip>
          <a:srcRect l="3556" r="1" b="1"/>
          <a:stretch/>
        </p:blipFill>
        <p:spPr>
          <a:xfrm>
            <a:off x="838200" y="685800"/>
            <a:ext cx="10159980" cy="5714990"/>
          </a:xfrm>
          <a:prstGeom prst="rect">
            <a:avLst/>
          </a:prstGeom>
          <a:noFill/>
        </p:spPr>
      </p:pic>
      <p:pic>
        <p:nvPicPr>
          <p:cNvPr id="11" name="Picture 10">
            <a:extLst>
              <a:ext uri="{FF2B5EF4-FFF2-40B4-BE49-F238E27FC236}">
                <a16:creationId xmlns:a16="http://schemas.microsoft.com/office/drawing/2014/main" id="{0F2DAAB2-31CA-18AD-DDB1-B0B195C71BF3}"/>
              </a:ext>
            </a:extLst>
          </p:cNvPr>
          <p:cNvPicPr>
            <a:picLocks noChangeAspect="1"/>
          </p:cNvPicPr>
          <p:nvPr/>
        </p:nvPicPr>
        <p:blipFill rotWithShape="1">
          <a:blip r:embed="rId4"/>
          <a:srcRect b="27143"/>
          <a:stretch/>
        </p:blipFill>
        <p:spPr>
          <a:xfrm flipH="1">
            <a:off x="1222395" y="1904999"/>
            <a:ext cx="529789" cy="547687"/>
          </a:xfrm>
          <a:prstGeom prst="rect">
            <a:avLst/>
          </a:prstGeom>
        </p:spPr>
      </p:pic>
      <p:pic>
        <p:nvPicPr>
          <p:cNvPr id="12" name="Picture 11">
            <a:extLst>
              <a:ext uri="{FF2B5EF4-FFF2-40B4-BE49-F238E27FC236}">
                <a16:creationId xmlns:a16="http://schemas.microsoft.com/office/drawing/2014/main" id="{95B015D3-E886-40D1-5119-266FE9AADCC5}"/>
              </a:ext>
            </a:extLst>
          </p:cNvPr>
          <p:cNvPicPr>
            <a:picLocks noChangeAspect="1"/>
          </p:cNvPicPr>
          <p:nvPr/>
        </p:nvPicPr>
        <p:blipFill rotWithShape="1">
          <a:blip r:embed="rId4"/>
          <a:srcRect b="27143"/>
          <a:stretch/>
        </p:blipFill>
        <p:spPr>
          <a:xfrm flipH="1">
            <a:off x="1487289" y="2773995"/>
            <a:ext cx="529789" cy="547687"/>
          </a:xfrm>
          <a:prstGeom prst="rect">
            <a:avLst/>
          </a:prstGeom>
        </p:spPr>
      </p:pic>
      <p:pic>
        <p:nvPicPr>
          <p:cNvPr id="13" name="Picture 12">
            <a:extLst>
              <a:ext uri="{FF2B5EF4-FFF2-40B4-BE49-F238E27FC236}">
                <a16:creationId xmlns:a16="http://schemas.microsoft.com/office/drawing/2014/main" id="{F90E8911-5BCF-3219-145F-25507129342D}"/>
              </a:ext>
            </a:extLst>
          </p:cNvPr>
          <p:cNvPicPr>
            <a:picLocks noChangeAspect="1"/>
          </p:cNvPicPr>
          <p:nvPr/>
        </p:nvPicPr>
        <p:blipFill rotWithShape="1">
          <a:blip r:embed="rId4"/>
          <a:srcRect b="27143"/>
          <a:stretch/>
        </p:blipFill>
        <p:spPr>
          <a:xfrm flipH="1">
            <a:off x="1642075" y="3257386"/>
            <a:ext cx="529789" cy="547687"/>
          </a:xfrm>
          <a:prstGeom prst="rect">
            <a:avLst/>
          </a:prstGeom>
        </p:spPr>
      </p:pic>
      <p:pic>
        <p:nvPicPr>
          <p:cNvPr id="14" name="Picture 13">
            <a:extLst>
              <a:ext uri="{FF2B5EF4-FFF2-40B4-BE49-F238E27FC236}">
                <a16:creationId xmlns:a16="http://schemas.microsoft.com/office/drawing/2014/main" id="{00732D1C-51C8-493E-780E-254BB9B2A2E3}"/>
              </a:ext>
            </a:extLst>
          </p:cNvPr>
          <p:cNvPicPr>
            <a:picLocks noChangeAspect="1"/>
          </p:cNvPicPr>
          <p:nvPr/>
        </p:nvPicPr>
        <p:blipFill rotWithShape="1">
          <a:blip r:embed="rId4"/>
          <a:srcRect b="27143"/>
          <a:stretch/>
        </p:blipFill>
        <p:spPr>
          <a:xfrm flipH="1">
            <a:off x="2289611" y="3643313"/>
            <a:ext cx="529789" cy="547687"/>
          </a:xfrm>
          <a:prstGeom prst="rect">
            <a:avLst/>
          </a:prstGeom>
        </p:spPr>
      </p:pic>
      <p:pic>
        <p:nvPicPr>
          <p:cNvPr id="15" name="Picture 14">
            <a:extLst>
              <a:ext uri="{FF2B5EF4-FFF2-40B4-BE49-F238E27FC236}">
                <a16:creationId xmlns:a16="http://schemas.microsoft.com/office/drawing/2014/main" id="{80886B50-FEC8-03A9-038B-EC8F58365B5C}"/>
              </a:ext>
            </a:extLst>
          </p:cNvPr>
          <p:cNvPicPr>
            <a:picLocks noChangeAspect="1"/>
          </p:cNvPicPr>
          <p:nvPr/>
        </p:nvPicPr>
        <p:blipFill rotWithShape="1">
          <a:blip r:embed="rId4"/>
          <a:srcRect b="27143"/>
          <a:stretch/>
        </p:blipFill>
        <p:spPr>
          <a:xfrm flipH="1">
            <a:off x="6705600" y="2576513"/>
            <a:ext cx="529789" cy="547687"/>
          </a:xfrm>
          <a:prstGeom prst="rect">
            <a:avLst/>
          </a:prstGeom>
        </p:spPr>
      </p:pic>
      <p:pic>
        <p:nvPicPr>
          <p:cNvPr id="16" name="Picture 15">
            <a:extLst>
              <a:ext uri="{FF2B5EF4-FFF2-40B4-BE49-F238E27FC236}">
                <a16:creationId xmlns:a16="http://schemas.microsoft.com/office/drawing/2014/main" id="{A6020683-8402-A973-5418-6C9BD40B4644}"/>
              </a:ext>
            </a:extLst>
          </p:cNvPr>
          <p:cNvPicPr>
            <a:picLocks noChangeAspect="1"/>
          </p:cNvPicPr>
          <p:nvPr/>
        </p:nvPicPr>
        <p:blipFill rotWithShape="1">
          <a:blip r:embed="rId4"/>
          <a:srcRect b="27143"/>
          <a:stretch/>
        </p:blipFill>
        <p:spPr>
          <a:xfrm flipH="1">
            <a:off x="9147611" y="2652713"/>
            <a:ext cx="529789" cy="547687"/>
          </a:xfrm>
          <a:prstGeom prst="rect">
            <a:avLst/>
          </a:prstGeom>
        </p:spPr>
      </p:pic>
      <p:pic>
        <p:nvPicPr>
          <p:cNvPr id="17" name="Picture 16">
            <a:extLst>
              <a:ext uri="{FF2B5EF4-FFF2-40B4-BE49-F238E27FC236}">
                <a16:creationId xmlns:a16="http://schemas.microsoft.com/office/drawing/2014/main" id="{CBFA576F-50BD-54E5-2E46-DF3127767D30}"/>
              </a:ext>
            </a:extLst>
          </p:cNvPr>
          <p:cNvPicPr>
            <a:picLocks noChangeAspect="1"/>
          </p:cNvPicPr>
          <p:nvPr/>
        </p:nvPicPr>
        <p:blipFill rotWithShape="1">
          <a:blip r:embed="rId4"/>
          <a:srcRect b="27143"/>
          <a:stretch/>
        </p:blipFill>
        <p:spPr>
          <a:xfrm flipH="1">
            <a:off x="9481015" y="2881318"/>
            <a:ext cx="529789" cy="547687"/>
          </a:xfrm>
          <a:prstGeom prst="rect">
            <a:avLst/>
          </a:prstGeom>
        </p:spPr>
      </p:pic>
      <p:pic>
        <p:nvPicPr>
          <p:cNvPr id="18" name="Picture 17">
            <a:extLst>
              <a:ext uri="{FF2B5EF4-FFF2-40B4-BE49-F238E27FC236}">
                <a16:creationId xmlns:a16="http://schemas.microsoft.com/office/drawing/2014/main" id="{B0CC05E8-A375-3DF0-C0C6-C14B0B0A5542}"/>
              </a:ext>
            </a:extLst>
          </p:cNvPr>
          <p:cNvPicPr>
            <a:picLocks noChangeAspect="1"/>
          </p:cNvPicPr>
          <p:nvPr/>
        </p:nvPicPr>
        <p:blipFill rotWithShape="1">
          <a:blip r:embed="rId4"/>
          <a:srcRect b="27143"/>
          <a:stretch/>
        </p:blipFill>
        <p:spPr>
          <a:xfrm flipH="1">
            <a:off x="9144000" y="3612353"/>
            <a:ext cx="529789" cy="547687"/>
          </a:xfrm>
          <a:prstGeom prst="rect">
            <a:avLst/>
          </a:prstGeom>
        </p:spPr>
      </p:pic>
      <p:pic>
        <p:nvPicPr>
          <p:cNvPr id="19" name="Picture 18">
            <a:extLst>
              <a:ext uri="{FF2B5EF4-FFF2-40B4-BE49-F238E27FC236}">
                <a16:creationId xmlns:a16="http://schemas.microsoft.com/office/drawing/2014/main" id="{21E0EF7D-57A6-054D-DCE4-86BAA9C96D03}"/>
              </a:ext>
            </a:extLst>
          </p:cNvPr>
          <p:cNvPicPr>
            <a:picLocks noChangeAspect="1"/>
          </p:cNvPicPr>
          <p:nvPr/>
        </p:nvPicPr>
        <p:blipFill rotWithShape="1">
          <a:blip r:embed="rId4"/>
          <a:srcRect b="27143"/>
          <a:stretch/>
        </p:blipFill>
        <p:spPr>
          <a:xfrm flipH="1">
            <a:off x="8813800" y="2926556"/>
            <a:ext cx="529789" cy="547687"/>
          </a:xfrm>
          <a:prstGeom prst="rect">
            <a:avLst/>
          </a:prstGeom>
        </p:spPr>
      </p:pic>
      <p:pic>
        <p:nvPicPr>
          <p:cNvPr id="20" name="Picture 19">
            <a:extLst>
              <a:ext uri="{FF2B5EF4-FFF2-40B4-BE49-F238E27FC236}">
                <a16:creationId xmlns:a16="http://schemas.microsoft.com/office/drawing/2014/main" id="{2AB14121-1854-5068-2471-9769C4439FE4}"/>
              </a:ext>
            </a:extLst>
          </p:cNvPr>
          <p:cNvPicPr>
            <a:picLocks noChangeAspect="1"/>
          </p:cNvPicPr>
          <p:nvPr/>
        </p:nvPicPr>
        <p:blipFill rotWithShape="1">
          <a:blip r:embed="rId4"/>
          <a:srcRect b="27143"/>
          <a:stretch/>
        </p:blipFill>
        <p:spPr>
          <a:xfrm flipH="1">
            <a:off x="9816359" y="3612353"/>
            <a:ext cx="529789" cy="547687"/>
          </a:xfrm>
          <a:prstGeom prst="rect">
            <a:avLst/>
          </a:prstGeom>
        </p:spPr>
      </p:pic>
      <p:sp>
        <p:nvSpPr>
          <p:cNvPr id="4" name="TextBox 3">
            <a:extLst>
              <a:ext uri="{FF2B5EF4-FFF2-40B4-BE49-F238E27FC236}">
                <a16:creationId xmlns:a16="http://schemas.microsoft.com/office/drawing/2014/main" id="{1733D585-66A5-3F55-BC2A-28527A0C64B7}"/>
              </a:ext>
            </a:extLst>
          </p:cNvPr>
          <p:cNvSpPr txBox="1"/>
          <p:nvPr/>
        </p:nvSpPr>
        <p:spPr>
          <a:xfrm>
            <a:off x="3048000" y="685800"/>
            <a:ext cx="5538033" cy="1093761"/>
          </a:xfrm>
          <a:prstGeom prst="rect">
            <a:avLst/>
          </a:prstGeom>
          <a:noFill/>
        </p:spPr>
        <p:txBody>
          <a:bodyPr wrap="square" rtlCol="0">
            <a:spAutoFit/>
          </a:bodyPr>
          <a:lstStyle/>
          <a:p>
            <a:pPr algn="ctr">
              <a:lnSpc>
                <a:spcPct val="150000"/>
              </a:lnSpc>
            </a:pPr>
            <a:r>
              <a:rPr lang="en-US" sz="4800" dirty="0">
                <a:solidFill>
                  <a:schemeClr val="tx1"/>
                </a:solidFill>
                <a:latin typeface="Sandwich Marker Pro" pitchFamily="2" charset="77"/>
                <a:ea typeface="Sandwich Marker Pro" pitchFamily="2" charset="77"/>
              </a:rPr>
              <a:t>A GLOBAL BRAND</a:t>
            </a:r>
          </a:p>
        </p:txBody>
      </p:sp>
    </p:spTree>
    <p:extLst>
      <p:ext uri="{BB962C8B-B14F-4D97-AF65-F5344CB8AC3E}">
        <p14:creationId xmlns:p14="http://schemas.microsoft.com/office/powerpoint/2010/main" val="180737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82BF50-4B2A-7043-7F39-8CE96498F6E1}"/>
              </a:ext>
            </a:extLst>
          </p:cNvPr>
          <p:cNvSpPr>
            <a:spLocks noGrp="1" noRot="1" noMove="1" noResize="1" noEditPoints="1" noAdjustHandles="1" noChangeArrowheads="1" noChangeShapeType="1"/>
          </p:cNvSpPr>
          <p:nvPr/>
        </p:nvSpPr>
        <p:spPr>
          <a:xfrm>
            <a:off x="0" y="0"/>
            <a:ext cx="5894047" cy="6858000"/>
          </a:xfrm>
          <a:prstGeom prst="rect">
            <a:avLst/>
          </a:prstGeom>
          <a:solidFill>
            <a:srgbClr val="EB3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609600" y="1752600"/>
            <a:ext cx="5284447" cy="3690754"/>
          </a:xfrm>
          <a:prstGeom prst="rect">
            <a:avLst/>
          </a:prstGeom>
        </p:spPr>
        <p:txBody>
          <a:bodyPr vert="horz" wrap="square" lIns="0" tIns="12700" rIns="0" bIns="0" rtlCol="0">
            <a:spAutoFit/>
          </a:bodyPr>
          <a:lstStyle/>
          <a:p>
            <a:pPr>
              <a:lnSpc>
                <a:spcPct val="100000"/>
              </a:lnSpc>
            </a:pPr>
            <a:endParaRPr sz="2400" dirty="0">
              <a:latin typeface="Baton Medium" panose="020B0506030200020004" pitchFamily="34" charset="0"/>
              <a:cs typeface="Calibri"/>
            </a:endParaRPr>
          </a:p>
          <a:p>
            <a:pPr marL="139700">
              <a:tabLst>
                <a:tab pos="444500" algn="l"/>
              </a:tabLst>
            </a:pPr>
            <a:r>
              <a:rPr lang="en-US" sz="2000" dirty="0">
                <a:latin typeface="Baton Medium" panose="020B0506030200020004" pitchFamily="34" charset="0"/>
                <a:cs typeface="Calibri"/>
              </a:rPr>
              <a:t>An American Premium Brand</a:t>
            </a:r>
            <a:endParaRPr sz="2000" dirty="0">
              <a:latin typeface="Baton Medium" panose="020B0506030200020004" pitchFamily="34" charset="0"/>
              <a:cs typeface="Calibri"/>
            </a:endParaRPr>
          </a:p>
          <a:p>
            <a:pPr marL="139065" marR="5080">
              <a:spcBef>
                <a:spcPts val="2175"/>
              </a:spcBef>
              <a:tabLst>
                <a:tab pos="444500" algn="l"/>
              </a:tabLst>
            </a:pPr>
            <a:r>
              <a:rPr sz="2000" dirty="0">
                <a:latin typeface="Baton Medium" panose="020B0506030200020004" pitchFamily="34" charset="0"/>
                <a:cs typeface="Calibri"/>
              </a:rPr>
              <a:t>Creative</a:t>
            </a:r>
            <a:r>
              <a:rPr sz="2000" spc="-15" dirty="0">
                <a:latin typeface="Baton Medium" panose="020B0506030200020004" pitchFamily="34" charset="0"/>
                <a:cs typeface="Calibri"/>
              </a:rPr>
              <a:t> </a:t>
            </a:r>
            <a:r>
              <a:rPr lang="en-US" sz="2000" spc="-15" dirty="0">
                <a:latin typeface="Baton Medium" panose="020B0506030200020004" pitchFamily="34" charset="0"/>
                <a:cs typeface="Calibri"/>
              </a:rPr>
              <a:t>Cali-Fresh</a:t>
            </a:r>
            <a:r>
              <a:rPr lang="en-US" sz="2000" spc="-10" dirty="0">
                <a:latin typeface="Baton Medium" panose="020B0506030200020004" pitchFamily="34" charset="0"/>
                <a:cs typeface="Calibri"/>
              </a:rPr>
              <a:t> </a:t>
            </a:r>
            <a:r>
              <a:rPr lang="en-US" sz="2000" dirty="0">
                <a:latin typeface="Baton Medium" panose="020B0506030200020004" pitchFamily="34" charset="0"/>
                <a:cs typeface="Calibri"/>
              </a:rPr>
              <a:t>Menu</a:t>
            </a:r>
            <a:r>
              <a:rPr lang="en-US" sz="2000" spc="-5" dirty="0">
                <a:latin typeface="Baton Medium" panose="020B0506030200020004" pitchFamily="34" charset="0"/>
                <a:cs typeface="Calibri"/>
              </a:rPr>
              <a:t> </a:t>
            </a:r>
            <a:r>
              <a:rPr lang="en-US" sz="2000" spc="-20" dirty="0">
                <a:latin typeface="Baton Medium" panose="020B0506030200020004" pitchFamily="34" charset="0"/>
                <a:cs typeface="Calibri"/>
              </a:rPr>
              <a:t>with </a:t>
            </a:r>
            <a:r>
              <a:rPr lang="en-US" sz="2000" dirty="0">
                <a:latin typeface="Baton Medium" panose="020B0506030200020004" pitchFamily="34" charset="0"/>
                <a:cs typeface="Calibri"/>
              </a:rPr>
              <a:t>Local </a:t>
            </a:r>
            <a:r>
              <a:rPr lang="en-US" sz="2000" spc="-10" dirty="0">
                <a:latin typeface="Baton Medium" panose="020B0506030200020004" pitchFamily="34" charset="0"/>
                <a:cs typeface="Calibri"/>
              </a:rPr>
              <a:t>Flexibility</a:t>
            </a:r>
            <a:endParaRPr sz="2000" dirty="0">
              <a:latin typeface="Baton Medium" panose="020B0506030200020004" pitchFamily="34" charset="0"/>
              <a:cs typeface="Calibri"/>
            </a:endParaRPr>
          </a:p>
          <a:p>
            <a:pPr>
              <a:buFont typeface="Wingdings"/>
              <a:buChar char=""/>
            </a:pPr>
            <a:endParaRPr sz="2000" dirty="0">
              <a:latin typeface="Baton Medium" panose="020B0506030200020004" pitchFamily="34" charset="0"/>
              <a:cs typeface="Calibri"/>
            </a:endParaRPr>
          </a:p>
          <a:p>
            <a:pPr marL="139700">
              <a:tabLst>
                <a:tab pos="444500" algn="l"/>
              </a:tabLst>
            </a:pPr>
            <a:r>
              <a:rPr sz="2000" dirty="0">
                <a:latin typeface="Baton Medium" panose="020B0506030200020004" pitchFamily="34" charset="0"/>
                <a:cs typeface="Calibri"/>
              </a:rPr>
              <a:t>Experienced</a:t>
            </a:r>
            <a:r>
              <a:rPr sz="2000" spc="-15" dirty="0">
                <a:latin typeface="Baton Medium" panose="020B0506030200020004" pitchFamily="34" charset="0"/>
                <a:cs typeface="Calibri"/>
              </a:rPr>
              <a:t> </a:t>
            </a:r>
            <a:r>
              <a:rPr sz="2000" dirty="0">
                <a:latin typeface="Baton Medium" panose="020B0506030200020004" pitchFamily="34" charset="0"/>
                <a:cs typeface="Calibri"/>
              </a:rPr>
              <a:t>Franchise</a:t>
            </a:r>
            <a:r>
              <a:rPr sz="2000" spc="-20" dirty="0">
                <a:latin typeface="Baton Medium" panose="020B0506030200020004" pitchFamily="34" charset="0"/>
                <a:cs typeface="Calibri"/>
              </a:rPr>
              <a:t> </a:t>
            </a:r>
            <a:r>
              <a:rPr sz="2000" dirty="0">
                <a:latin typeface="Baton Medium" panose="020B0506030200020004" pitchFamily="34" charset="0"/>
                <a:cs typeface="Calibri"/>
              </a:rPr>
              <a:t>Support</a:t>
            </a:r>
            <a:r>
              <a:rPr sz="2000" spc="-10" dirty="0">
                <a:latin typeface="Baton Medium" panose="020B0506030200020004" pitchFamily="34" charset="0"/>
                <a:cs typeface="Calibri"/>
              </a:rPr>
              <a:t> </a:t>
            </a:r>
            <a:r>
              <a:rPr sz="2000" spc="-20" dirty="0">
                <a:latin typeface="Baton Medium" panose="020B0506030200020004" pitchFamily="34" charset="0"/>
                <a:cs typeface="Calibri"/>
              </a:rPr>
              <a:t>Team</a:t>
            </a:r>
            <a:endParaRPr sz="2000" dirty="0">
              <a:latin typeface="Baton Medium" panose="020B0506030200020004" pitchFamily="34" charset="0"/>
              <a:cs typeface="Calibri"/>
            </a:endParaRPr>
          </a:p>
          <a:p>
            <a:pPr marL="139700">
              <a:spcBef>
                <a:spcPts val="2195"/>
              </a:spcBef>
              <a:tabLst>
                <a:tab pos="444500" algn="l"/>
              </a:tabLst>
            </a:pPr>
            <a:r>
              <a:rPr lang="en-US" sz="2000" dirty="0">
                <a:latin typeface="Baton Medium" panose="020B0506030200020004" pitchFamily="34" charset="0"/>
                <a:cs typeface="Calibri"/>
              </a:rPr>
              <a:t>A Brand Uniquely Positioned Among Competition</a:t>
            </a:r>
            <a:endParaRPr sz="2000" dirty="0">
              <a:latin typeface="Baton Medium" panose="020B0506030200020004" pitchFamily="34" charset="0"/>
              <a:cs typeface="Calibri"/>
            </a:endParaRPr>
          </a:p>
          <a:p>
            <a:pPr marL="139065" marR="121285">
              <a:spcBef>
                <a:spcPts val="2175"/>
              </a:spcBef>
              <a:tabLst>
                <a:tab pos="444500" algn="l"/>
              </a:tabLst>
            </a:pPr>
            <a:r>
              <a:rPr sz="2000" dirty="0">
                <a:latin typeface="Baton Medium" panose="020B0506030200020004" pitchFamily="34" charset="0"/>
                <a:cs typeface="Calibri"/>
              </a:rPr>
              <a:t>Full Service, Quick Service, Virtual </a:t>
            </a:r>
            <a:r>
              <a:rPr sz="2000" spc="-50" dirty="0">
                <a:latin typeface="Baton Medium" panose="020B0506030200020004" pitchFamily="34" charset="0"/>
                <a:cs typeface="Calibri"/>
              </a:rPr>
              <a:t>&amp; </a:t>
            </a:r>
            <a:r>
              <a:rPr sz="2000" dirty="0">
                <a:latin typeface="Baton Medium" panose="020B0506030200020004" pitchFamily="34" charset="0"/>
                <a:cs typeface="Calibri"/>
              </a:rPr>
              <a:t>Vending</a:t>
            </a:r>
            <a:r>
              <a:rPr sz="2000" spc="-40" dirty="0">
                <a:latin typeface="Baton Medium" panose="020B0506030200020004" pitchFamily="34" charset="0"/>
                <a:cs typeface="Calibri"/>
              </a:rPr>
              <a:t> </a:t>
            </a:r>
            <a:r>
              <a:rPr sz="2000" spc="-10" dirty="0">
                <a:latin typeface="Baton Medium" panose="020B0506030200020004" pitchFamily="34" charset="0"/>
                <a:cs typeface="Calibri"/>
              </a:rPr>
              <a:t>Prototypes</a:t>
            </a:r>
            <a:endParaRPr sz="2000" dirty="0">
              <a:latin typeface="Baton Medium" panose="020B0506030200020004" pitchFamily="34" charset="0"/>
              <a:cs typeface="Calibri"/>
            </a:endParaRPr>
          </a:p>
          <a:p>
            <a:pPr>
              <a:buFont typeface="Wingdings"/>
              <a:buChar char=""/>
            </a:pPr>
            <a:endParaRPr sz="2000" dirty="0">
              <a:latin typeface="Baton Medium" panose="020B0506030200020004" pitchFamily="34" charset="0"/>
              <a:cs typeface="Calibri"/>
            </a:endParaRPr>
          </a:p>
          <a:p>
            <a:pPr marL="139700">
              <a:tabLst>
                <a:tab pos="444500" algn="l"/>
              </a:tabLst>
            </a:pPr>
            <a:r>
              <a:rPr lang="en-US" sz="2000" dirty="0">
                <a:latin typeface="Baton Medium" panose="020B0506030200020004" pitchFamily="34" charset="0"/>
                <a:cs typeface="Calibri"/>
              </a:rPr>
              <a:t>USA Number One </a:t>
            </a:r>
            <a:r>
              <a:rPr sz="2000" dirty="0">
                <a:latin typeface="Baton Medium" panose="020B0506030200020004" pitchFamily="34" charset="0"/>
                <a:cs typeface="Calibri"/>
              </a:rPr>
              <a:t>Brand </a:t>
            </a:r>
            <a:r>
              <a:rPr lang="en-US" sz="2000" spc="-10" dirty="0">
                <a:latin typeface="Baton Medium" panose="020B0506030200020004" pitchFamily="34" charset="0"/>
                <a:cs typeface="Calibri"/>
              </a:rPr>
              <a:t>Image</a:t>
            </a:r>
            <a:endParaRPr sz="2000" dirty="0">
              <a:latin typeface="Baton Medium" panose="020B0506030200020004" pitchFamily="34" charset="0"/>
              <a:cs typeface="Calibri"/>
            </a:endParaRPr>
          </a:p>
        </p:txBody>
      </p:sp>
      <p:sp>
        <p:nvSpPr>
          <p:cNvPr id="9" name="TextBox 8">
            <a:extLst>
              <a:ext uri="{FF2B5EF4-FFF2-40B4-BE49-F238E27FC236}">
                <a16:creationId xmlns:a16="http://schemas.microsoft.com/office/drawing/2014/main" id="{C35A18B0-F903-B769-5222-16FDE0DCD41B}"/>
              </a:ext>
            </a:extLst>
          </p:cNvPr>
          <p:cNvSpPr txBox="1"/>
          <p:nvPr/>
        </p:nvSpPr>
        <p:spPr>
          <a:xfrm>
            <a:off x="304800" y="1320225"/>
            <a:ext cx="5181600" cy="584775"/>
          </a:xfrm>
          <a:prstGeom prst="rect">
            <a:avLst/>
          </a:prstGeom>
          <a:noFill/>
        </p:spPr>
        <p:txBody>
          <a:bodyPr wrap="square" rtlCol="0">
            <a:spAutoFit/>
          </a:bodyPr>
          <a:lstStyle/>
          <a:p>
            <a:pPr algn="ctr"/>
            <a:r>
              <a:rPr lang="en-US" sz="3200" b="1" dirty="0">
                <a:solidFill>
                  <a:srgbClr val="FFDB00"/>
                </a:solidFill>
                <a:latin typeface="Sandwich Marker Pro" pitchFamily="2" charset="77"/>
                <a:ea typeface="Sandwich Marker Pro" pitchFamily="2" charset="77"/>
                <a:cs typeface="Calibri"/>
              </a:rPr>
              <a:t>WHY</a:t>
            </a:r>
            <a:r>
              <a:rPr lang="en-US" sz="3200" b="1" spc="-20" dirty="0">
                <a:solidFill>
                  <a:srgbClr val="FFDB00"/>
                </a:solidFill>
                <a:latin typeface="Sandwich Marker Pro" pitchFamily="2" charset="77"/>
                <a:ea typeface="Sandwich Marker Pro" pitchFamily="2" charset="77"/>
                <a:cs typeface="Calibri"/>
              </a:rPr>
              <a:t> </a:t>
            </a:r>
            <a:r>
              <a:rPr lang="en-US" sz="3200" b="1" dirty="0">
                <a:solidFill>
                  <a:srgbClr val="FFDB00"/>
                </a:solidFill>
                <a:latin typeface="Sandwich Marker Pro" pitchFamily="2" charset="77"/>
                <a:ea typeface="Sandwich Marker Pro" pitchFamily="2" charset="77"/>
                <a:cs typeface="Calibri"/>
              </a:rPr>
              <a:t>FRANCHISE</a:t>
            </a:r>
            <a:r>
              <a:rPr lang="en-US" sz="3200" b="1" spc="-20" dirty="0">
                <a:solidFill>
                  <a:srgbClr val="FFDB00"/>
                </a:solidFill>
                <a:latin typeface="Sandwich Marker Pro" pitchFamily="2" charset="77"/>
                <a:ea typeface="Sandwich Marker Pro" pitchFamily="2" charset="77"/>
                <a:cs typeface="Calibri"/>
              </a:rPr>
              <a:t> CPK?</a:t>
            </a:r>
            <a:endParaRPr lang="en-US" sz="3200" dirty="0">
              <a:solidFill>
                <a:srgbClr val="FFDB00"/>
              </a:solidFill>
              <a:latin typeface="Sandwich Marker Pro" pitchFamily="2" charset="77"/>
              <a:ea typeface="Sandwich Marker Pro" pitchFamily="2" charset="77"/>
              <a:cs typeface="Calibri"/>
            </a:endParaRPr>
          </a:p>
        </p:txBody>
      </p:sp>
      <p:pic>
        <p:nvPicPr>
          <p:cNvPr id="2" name="object 2">
            <a:extLst>
              <a:ext uri="{FF2B5EF4-FFF2-40B4-BE49-F238E27FC236}">
                <a16:creationId xmlns:a16="http://schemas.microsoft.com/office/drawing/2014/main" id="{99D498A3-0A05-83DD-120C-8AF17E48B611}"/>
              </a:ext>
            </a:extLst>
          </p:cNvPr>
          <p:cNvPicPr/>
          <p:nvPr/>
        </p:nvPicPr>
        <p:blipFill rotWithShape="1">
          <a:blip r:embed="rId2" cstate="print"/>
          <a:srcRect l="50472"/>
          <a:stretch/>
        </p:blipFill>
        <p:spPr>
          <a:xfrm>
            <a:off x="5894047" y="0"/>
            <a:ext cx="6297953"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72233109-6C2C-2E8A-95D9-A0BB3015BAA1}"/>
              </a:ext>
            </a:extLst>
          </p:cNvPr>
          <p:cNvPicPr>
            <a:picLocks noGrp="1" noRot="1" noMove="1" noResize="1" noEditPoints="1" noAdjustHandles="1" noChangeArrowheads="1" noChangeShapeType="1" noCrop="1"/>
          </p:cNvPicPr>
          <p:nvPr/>
        </p:nvPicPr>
        <p:blipFill rotWithShape="1">
          <a:blip r:embed="rId2" cstate="print"/>
          <a:srcRect l="11111"/>
          <a:stretch/>
        </p:blipFill>
        <p:spPr>
          <a:xfrm>
            <a:off x="0" y="0"/>
            <a:ext cx="12192000" cy="6858000"/>
          </a:xfrm>
          <a:prstGeom prst="rect">
            <a:avLst/>
          </a:prstGeom>
        </p:spPr>
      </p:pic>
      <p:sp>
        <p:nvSpPr>
          <p:cNvPr id="9" name="TextBox 8">
            <a:extLst>
              <a:ext uri="{FF2B5EF4-FFF2-40B4-BE49-F238E27FC236}">
                <a16:creationId xmlns:a16="http://schemas.microsoft.com/office/drawing/2014/main" id="{55E35EC5-FCCF-1651-DFCC-05A2CAF90CBF}"/>
              </a:ext>
            </a:extLst>
          </p:cNvPr>
          <p:cNvSpPr txBox="1"/>
          <p:nvPr/>
        </p:nvSpPr>
        <p:spPr>
          <a:xfrm>
            <a:off x="228600" y="4800600"/>
            <a:ext cx="2895600" cy="1954381"/>
          </a:xfrm>
          <a:prstGeom prst="rect">
            <a:avLst/>
          </a:prstGeom>
          <a:noFill/>
        </p:spPr>
        <p:txBody>
          <a:bodyPr wrap="square">
            <a:spAutoFit/>
          </a:bodyPr>
          <a:lstStyle/>
          <a:p>
            <a:pPr algn="l"/>
            <a:r>
              <a:rPr lang="en-US" sz="1100" i="0" u="none" strike="noStrike" baseline="0" dirty="0">
                <a:solidFill>
                  <a:schemeClr val="bg1">
                    <a:lumMod val="95000"/>
                  </a:schemeClr>
                </a:solidFill>
                <a:latin typeface="Baton Medium" panose="020B0506030200020004" pitchFamily="34" charset="0"/>
              </a:rPr>
              <a:t>Disclaimer:</a:t>
            </a:r>
          </a:p>
          <a:p>
            <a:pPr algn="l"/>
            <a:r>
              <a:rPr lang="en-US" sz="1100" i="0" u="none" strike="noStrike" baseline="0" dirty="0">
                <a:solidFill>
                  <a:schemeClr val="bg1">
                    <a:lumMod val="95000"/>
                  </a:schemeClr>
                </a:solidFill>
                <a:latin typeface="Baton Medium" panose="020B0506030200020004" pitchFamily="34" charset="0"/>
              </a:rPr>
              <a:t>All information in this deck is based in US numbers with US laws, cost expectations, building practices, real estate variances operated by CPK Inc. The information and numbers in this presentation do not reflect any anticipated or expected results from a franchisee and are merely used as guidance and should not be misconstrued as projected performance in any country. Countries outside of the US vary in all the aforementioned  practices and will reflect the results of CPK in each country differently.</a:t>
            </a:r>
            <a:endParaRPr lang="en-US" sz="1100" dirty="0">
              <a:solidFill>
                <a:schemeClr val="bg1">
                  <a:lumMod val="95000"/>
                </a:schemeClr>
              </a:solidFill>
              <a:latin typeface="Baton Medium" panose="020B0506030200020004" pitchFamily="34" charset="0"/>
            </a:endParaRPr>
          </a:p>
        </p:txBody>
      </p:sp>
      <p:grpSp>
        <p:nvGrpSpPr>
          <p:cNvPr id="10" name="Group 9">
            <a:extLst>
              <a:ext uri="{FF2B5EF4-FFF2-40B4-BE49-F238E27FC236}">
                <a16:creationId xmlns:a16="http://schemas.microsoft.com/office/drawing/2014/main" id="{F45CDDCF-2A45-79AE-8ABE-8449A11AC681}"/>
              </a:ext>
            </a:extLst>
          </p:cNvPr>
          <p:cNvGrpSpPr/>
          <p:nvPr/>
        </p:nvGrpSpPr>
        <p:grpSpPr>
          <a:xfrm>
            <a:off x="685800" y="609600"/>
            <a:ext cx="5029200" cy="2106780"/>
            <a:chOff x="685800" y="1066800"/>
            <a:chExt cx="5029200" cy="2106780"/>
          </a:xfrm>
        </p:grpSpPr>
        <p:sp>
          <p:nvSpPr>
            <p:cNvPr id="8" name="Rectangle 7">
              <a:extLst>
                <a:ext uri="{FF2B5EF4-FFF2-40B4-BE49-F238E27FC236}">
                  <a16:creationId xmlns:a16="http://schemas.microsoft.com/office/drawing/2014/main" id="{DCF18AD5-9B96-C1EB-8A55-D1AE29FF1B55}"/>
                </a:ext>
              </a:extLst>
            </p:cNvPr>
            <p:cNvSpPr/>
            <p:nvPr/>
          </p:nvSpPr>
          <p:spPr>
            <a:xfrm>
              <a:off x="685800" y="1066800"/>
              <a:ext cx="5029200" cy="2106780"/>
            </a:xfrm>
            <a:prstGeom prst="rect">
              <a:avLst/>
            </a:prstGeom>
            <a:solidFill>
              <a:srgbClr val="7CC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CB23A0-38AD-6379-4953-9AA4CEE0377E}"/>
                </a:ext>
              </a:extLst>
            </p:cNvPr>
            <p:cNvSpPr txBox="1"/>
            <p:nvPr/>
          </p:nvSpPr>
          <p:spPr>
            <a:xfrm>
              <a:off x="990600" y="1484292"/>
              <a:ext cx="4724400" cy="1384995"/>
            </a:xfrm>
            <a:prstGeom prst="rect">
              <a:avLst/>
            </a:prstGeom>
            <a:noFill/>
          </p:spPr>
          <p:txBody>
            <a:bodyPr wrap="square">
              <a:spAutoFit/>
            </a:bodyPr>
            <a:lstStyle/>
            <a:p>
              <a:r>
                <a:rPr lang="en-US" sz="2800" spc="-25" dirty="0">
                  <a:solidFill>
                    <a:schemeClr val="tx1"/>
                  </a:solidFill>
                  <a:latin typeface="Sandwich Marker Pro" pitchFamily="2" charset="77"/>
                  <a:ea typeface="Sandwich Marker Pro" pitchFamily="2" charset="77"/>
                </a:rPr>
                <a:t>“U</a:t>
              </a:r>
              <a:r>
                <a:rPr lang="en-US" sz="2800" spc="-10" dirty="0">
                  <a:solidFill>
                    <a:schemeClr val="tx1"/>
                  </a:solidFill>
                  <a:latin typeface="Sandwich Marker Pro" pitchFamily="2" charset="77"/>
                  <a:ea typeface="Sandwich Marker Pro" pitchFamily="2" charset="77"/>
                </a:rPr>
                <a:t>LTIMATELY, </a:t>
              </a:r>
              <a:r>
                <a:rPr lang="en-US" sz="2800" spc="-25" dirty="0">
                  <a:solidFill>
                    <a:schemeClr val="tx1"/>
                  </a:solidFill>
                  <a:latin typeface="Sandwich Marker Pro" pitchFamily="2" charset="77"/>
                  <a:ea typeface="Sandwich Marker Pro" pitchFamily="2" charset="77"/>
                </a:rPr>
                <a:t>WE ARE </a:t>
              </a:r>
              <a:r>
                <a:rPr lang="en-US" sz="2800" spc="-50" dirty="0">
                  <a:solidFill>
                    <a:schemeClr val="tx1"/>
                  </a:solidFill>
                  <a:latin typeface="Sandwich Marker Pro" pitchFamily="2" charset="77"/>
                  <a:ea typeface="Sandwich Marker Pro" pitchFamily="2" charset="77"/>
                </a:rPr>
                <a:t>A </a:t>
              </a:r>
              <a:r>
                <a:rPr lang="en-US" sz="2800" spc="-10" dirty="0">
                  <a:solidFill>
                    <a:schemeClr val="tx1"/>
                  </a:solidFill>
                  <a:latin typeface="Sandwich Marker Pro" pitchFamily="2" charset="77"/>
                  <a:ea typeface="Sandwich Marker Pro" pitchFamily="2" charset="77"/>
                </a:rPr>
                <a:t>PLACE </a:t>
              </a:r>
              <a:r>
                <a:rPr lang="en-US" sz="2800" spc="-20" dirty="0">
                  <a:solidFill>
                    <a:schemeClr val="tx1"/>
                  </a:solidFill>
                  <a:latin typeface="Sandwich Marker Pro" pitchFamily="2" charset="77"/>
                  <a:ea typeface="Sandwich Marker Pro" pitchFamily="2" charset="77"/>
                </a:rPr>
                <a:t>THAT MOVES </a:t>
              </a:r>
              <a:r>
                <a:rPr lang="en-US" sz="2800" spc="-10" dirty="0">
                  <a:solidFill>
                    <a:schemeClr val="tx1"/>
                  </a:solidFill>
                  <a:latin typeface="Sandwich Marker Pro" pitchFamily="2" charset="77"/>
                  <a:ea typeface="Sandwich Marker Pro" pitchFamily="2" charset="77"/>
                </a:rPr>
                <a:t>FOOD, </a:t>
              </a:r>
              <a:r>
                <a:rPr lang="en-US" sz="2800" spc="-25" dirty="0">
                  <a:solidFill>
                    <a:schemeClr val="tx1"/>
                  </a:solidFill>
                  <a:latin typeface="Sandwich Marker Pro" pitchFamily="2" charset="77"/>
                  <a:ea typeface="Sandwich Marker Pro" pitchFamily="2" charset="77"/>
                </a:rPr>
                <a:t>AND </a:t>
              </a:r>
              <a:r>
                <a:rPr lang="en-US" sz="2800" spc="-10" dirty="0">
                  <a:solidFill>
                    <a:schemeClr val="tx1"/>
                  </a:solidFill>
                  <a:latin typeface="Sandwich Marker Pro" pitchFamily="2" charset="77"/>
                  <a:ea typeface="Sandwich Marker Pro" pitchFamily="2" charset="77"/>
                </a:rPr>
                <a:t>PEOPLE, FORWARD”</a:t>
              </a:r>
              <a:endParaRPr lang="en-US" sz="2800" dirty="0">
                <a:solidFill>
                  <a:schemeClr val="tx1"/>
                </a:solidFill>
                <a:latin typeface="Sandwich Marker Pro" pitchFamily="2" charset="77"/>
                <a:ea typeface="Sandwich Marker Pro" pitchFamily="2" charset="77"/>
              </a:endParaRPr>
            </a:p>
          </p:txBody>
        </p:sp>
      </p:grpSp>
      <p:sp>
        <p:nvSpPr>
          <p:cNvPr id="12" name="Rectangle 11">
            <a:extLst>
              <a:ext uri="{FF2B5EF4-FFF2-40B4-BE49-F238E27FC236}">
                <a16:creationId xmlns:a16="http://schemas.microsoft.com/office/drawing/2014/main" id="{7DD9692E-3B6B-2A02-E40C-EC7E8E6730CE}"/>
              </a:ext>
            </a:extLst>
          </p:cNvPr>
          <p:cNvSpPr/>
          <p:nvPr/>
        </p:nvSpPr>
        <p:spPr>
          <a:xfrm>
            <a:off x="6477002" y="1676400"/>
            <a:ext cx="5029200" cy="3200400"/>
          </a:xfrm>
          <a:prstGeom prst="rect">
            <a:avLst/>
          </a:prstGeom>
          <a:solidFill>
            <a:srgbClr val="7CC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397A273-1C99-0914-3085-48019D807B3D}"/>
              </a:ext>
            </a:extLst>
          </p:cNvPr>
          <p:cNvSpPr txBox="1"/>
          <p:nvPr/>
        </p:nvSpPr>
        <p:spPr>
          <a:xfrm>
            <a:off x="6781800" y="1967298"/>
            <a:ext cx="4724400" cy="1815882"/>
          </a:xfrm>
          <a:prstGeom prst="rect">
            <a:avLst/>
          </a:prstGeom>
          <a:noFill/>
        </p:spPr>
        <p:txBody>
          <a:bodyPr wrap="square">
            <a:spAutoFit/>
          </a:bodyPr>
          <a:lstStyle/>
          <a:p>
            <a:r>
              <a:rPr lang="en-US" sz="2800" spc="-25" dirty="0">
                <a:solidFill>
                  <a:schemeClr val="tx1"/>
                </a:solidFill>
                <a:latin typeface="Sandwich Marker Pro" pitchFamily="2" charset="77"/>
                <a:ea typeface="Sandwich Marker Pro" pitchFamily="2" charset="77"/>
              </a:rPr>
              <a:t>JOIN OUR FAMILY, BECOME A CALIFORNIA PIZZA KITCHEN FRANCHISEE. CONTACT US:</a:t>
            </a:r>
            <a:endParaRPr lang="en-US" sz="2800" dirty="0">
              <a:solidFill>
                <a:schemeClr val="tx1"/>
              </a:solidFill>
              <a:latin typeface="Sandwich Marker Pro" pitchFamily="2" charset="77"/>
              <a:ea typeface="Sandwich Marker Pro" pitchFamily="2" charset="77"/>
            </a:endParaRPr>
          </a:p>
        </p:txBody>
      </p:sp>
      <p:sp>
        <p:nvSpPr>
          <p:cNvPr id="4" name="TextBox 3">
            <a:extLst>
              <a:ext uri="{FF2B5EF4-FFF2-40B4-BE49-F238E27FC236}">
                <a16:creationId xmlns:a16="http://schemas.microsoft.com/office/drawing/2014/main" id="{96F6926D-68D6-C2CC-D10B-37DDBEB272AB}"/>
              </a:ext>
            </a:extLst>
          </p:cNvPr>
          <p:cNvSpPr txBox="1"/>
          <p:nvPr/>
        </p:nvSpPr>
        <p:spPr>
          <a:xfrm>
            <a:off x="6781800" y="3733800"/>
            <a:ext cx="3073400" cy="954107"/>
          </a:xfrm>
          <a:prstGeom prst="rect">
            <a:avLst/>
          </a:prstGeom>
          <a:noFill/>
        </p:spPr>
        <p:txBody>
          <a:bodyPr wrap="square">
            <a:spAutoFit/>
          </a:bodyPr>
          <a:lstStyle/>
          <a:p>
            <a:pPr algn="l"/>
            <a:r>
              <a:rPr lang="en-US" sz="1400" b="1" i="0" u="none" strike="noStrike" baseline="0" dirty="0">
                <a:solidFill>
                  <a:schemeClr val="tx1"/>
                </a:solidFill>
                <a:latin typeface="Baton Regular" panose="020B0506030200020004" pitchFamily="34" charset="77"/>
                <a:ea typeface="Sandwich Marker Pro" pitchFamily="2" charset="77"/>
              </a:rPr>
              <a:t>Carlos De León</a:t>
            </a:r>
          </a:p>
          <a:p>
            <a:pPr algn="l"/>
            <a:r>
              <a:rPr lang="en-US" sz="1400" b="1" dirty="0">
                <a:solidFill>
                  <a:schemeClr val="tx1"/>
                </a:solidFill>
                <a:latin typeface="Baton Medium" panose="020B0506030200020004" pitchFamily="34" charset="0"/>
              </a:rPr>
              <a:t>Franchise Development Consultant</a:t>
            </a:r>
            <a:endParaRPr lang="en-US" sz="1400" b="1" i="0" u="none" strike="noStrike" baseline="0" dirty="0">
              <a:solidFill>
                <a:schemeClr val="tx1"/>
              </a:solidFill>
              <a:latin typeface="Baton Medium" panose="020B0506030200020004" pitchFamily="34" charset="0"/>
            </a:endParaRPr>
          </a:p>
          <a:p>
            <a:pPr algn="l"/>
            <a:r>
              <a:rPr lang="en-US" sz="1400" b="1" dirty="0">
                <a:solidFill>
                  <a:schemeClr val="tx1"/>
                </a:solidFill>
                <a:latin typeface="Baton Medium" panose="020B0506030200020004" pitchFamily="34" charset="0"/>
              </a:rPr>
              <a:t>Mobile: +1 972 489 2753</a:t>
            </a:r>
          </a:p>
          <a:p>
            <a:pPr algn="l"/>
            <a:r>
              <a:rPr lang="en-US" sz="1400" b="1" dirty="0" err="1">
                <a:solidFill>
                  <a:schemeClr val="tx1"/>
                </a:solidFill>
                <a:latin typeface="Baton Medium" panose="020B0506030200020004" pitchFamily="34" charset="0"/>
              </a:rPr>
              <a:t>carlos@deleonfranchising.com</a:t>
            </a:r>
            <a:endParaRPr lang="en-US" sz="1400" b="1" dirty="0">
              <a:solidFill>
                <a:schemeClr val="tx1"/>
              </a:solidFill>
              <a:latin typeface="Baton Medium" panose="020B0506030200020004" pitchFamily="34" charset="0"/>
            </a:endParaRPr>
          </a:p>
        </p:txBody>
      </p:sp>
    </p:spTree>
    <p:extLst>
      <p:ext uri="{BB962C8B-B14F-4D97-AF65-F5344CB8AC3E}">
        <p14:creationId xmlns:p14="http://schemas.microsoft.com/office/powerpoint/2010/main" val="356990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ign on a building&#10;&#10;Description automatically generated">
            <a:extLst>
              <a:ext uri="{FF2B5EF4-FFF2-40B4-BE49-F238E27FC236}">
                <a16:creationId xmlns:a16="http://schemas.microsoft.com/office/drawing/2014/main" id="{412DDC7A-C06C-7AA0-28E1-AEEB7D4F1F66}"/>
              </a:ext>
            </a:extLst>
          </p:cNvPr>
          <p:cNvPicPr>
            <a:picLocks noChangeAspect="1"/>
          </p:cNvPicPr>
          <p:nvPr/>
        </p:nvPicPr>
        <p:blipFill rotWithShape="1">
          <a:blip r:embed="rId2">
            <a:extLst>
              <a:ext uri="{28A0092B-C50C-407E-A947-70E740481C1C}">
                <a14:useLocalDpi xmlns:a14="http://schemas.microsoft.com/office/drawing/2010/main" val="0"/>
              </a:ext>
            </a:extLst>
          </a:blip>
          <a:srcRect b="3226"/>
          <a:stretch/>
        </p:blipFill>
        <p:spPr>
          <a:xfrm>
            <a:off x="44195" y="0"/>
            <a:ext cx="12148457" cy="6858000"/>
          </a:xfrm>
          <a:prstGeom prst="rect">
            <a:avLst/>
          </a:prstGeom>
        </p:spPr>
      </p:pic>
      <p:sp>
        <p:nvSpPr>
          <p:cNvPr id="5" name="object 5"/>
          <p:cNvSpPr txBox="1"/>
          <p:nvPr/>
        </p:nvSpPr>
        <p:spPr>
          <a:xfrm>
            <a:off x="6172200" y="5258912"/>
            <a:ext cx="5562600" cy="768586"/>
          </a:xfrm>
          <a:prstGeom prst="rect">
            <a:avLst/>
          </a:prstGeom>
        </p:spPr>
        <p:txBody>
          <a:bodyPr vert="horz" wrap="square" lIns="0" tIns="29633" rIns="0" bIns="0" rtlCol="0" anchor="ctr">
            <a:spAutoFit/>
          </a:bodyPr>
          <a:lstStyle/>
          <a:p>
            <a:pPr marR="4233" algn="l"/>
            <a:r>
              <a:rPr lang="en-US" sz="2400" b="1" dirty="0">
                <a:solidFill>
                  <a:srgbClr val="FFDB00"/>
                </a:solidFill>
                <a:latin typeface="Baton Regular"/>
                <a:cs typeface="Baton Regular"/>
              </a:rPr>
              <a:t>“</a:t>
            </a:r>
            <a:r>
              <a:rPr sz="2400" b="1" dirty="0">
                <a:solidFill>
                  <a:srgbClr val="FFDB00"/>
                </a:solidFill>
                <a:latin typeface="Baton Regular"/>
                <a:cs typeface="Baton Regular"/>
              </a:rPr>
              <a:t>We</a:t>
            </a:r>
            <a:r>
              <a:rPr sz="2400" b="1" spc="-46" dirty="0">
                <a:solidFill>
                  <a:srgbClr val="FFDB00"/>
                </a:solidFill>
                <a:latin typeface="Baton Regular"/>
                <a:cs typeface="Baton Regular"/>
              </a:rPr>
              <a:t> </a:t>
            </a:r>
            <a:r>
              <a:rPr sz="2400" b="1" dirty="0">
                <a:solidFill>
                  <a:srgbClr val="FFDB00"/>
                </a:solidFill>
                <a:latin typeface="Baton Regular"/>
                <a:cs typeface="Baton Regular"/>
              </a:rPr>
              <a:t>have</a:t>
            </a:r>
            <a:r>
              <a:rPr sz="2400" b="1" spc="-42" dirty="0">
                <a:solidFill>
                  <a:srgbClr val="FFDB00"/>
                </a:solidFill>
                <a:latin typeface="Baton Regular"/>
                <a:cs typeface="Baton Regular"/>
              </a:rPr>
              <a:t> </a:t>
            </a:r>
            <a:r>
              <a:rPr sz="2400" b="1" dirty="0">
                <a:solidFill>
                  <a:srgbClr val="FFDB00"/>
                </a:solidFill>
                <a:latin typeface="Baton Regular"/>
                <a:cs typeface="Baton Regular"/>
              </a:rPr>
              <a:t>the</a:t>
            </a:r>
            <a:r>
              <a:rPr sz="2400" b="1" spc="-42" dirty="0">
                <a:solidFill>
                  <a:srgbClr val="FFDB00"/>
                </a:solidFill>
                <a:latin typeface="Baton Regular"/>
                <a:cs typeface="Baton Regular"/>
              </a:rPr>
              <a:t> </a:t>
            </a:r>
            <a:r>
              <a:rPr sz="2400" b="1" dirty="0">
                <a:solidFill>
                  <a:srgbClr val="FFDB00"/>
                </a:solidFill>
                <a:latin typeface="Baton Regular"/>
                <a:cs typeface="Baton Regular"/>
              </a:rPr>
              <a:t>authority</a:t>
            </a:r>
            <a:r>
              <a:rPr sz="2400" b="1" spc="-42" dirty="0">
                <a:solidFill>
                  <a:srgbClr val="FFDB00"/>
                </a:solidFill>
                <a:latin typeface="Baton Regular"/>
                <a:cs typeface="Baton Regular"/>
              </a:rPr>
              <a:t> </a:t>
            </a:r>
            <a:r>
              <a:rPr lang="en-US" sz="2400" b="1" spc="-21" dirty="0">
                <a:solidFill>
                  <a:srgbClr val="FFDB00"/>
                </a:solidFill>
                <a:latin typeface="Baton Regular"/>
                <a:cs typeface="Baton Regular"/>
              </a:rPr>
              <a:t>to </a:t>
            </a:r>
            <a:r>
              <a:rPr sz="2400" b="1" dirty="0">
                <a:solidFill>
                  <a:srgbClr val="FFDB00"/>
                </a:solidFill>
                <a:latin typeface="Baton Regular"/>
                <a:cs typeface="Baton Regular"/>
              </a:rPr>
              <a:t>own</a:t>
            </a:r>
            <a:r>
              <a:rPr sz="2400" b="1" spc="-37" dirty="0">
                <a:solidFill>
                  <a:srgbClr val="FFDB00"/>
                </a:solidFill>
                <a:latin typeface="Baton Regular"/>
                <a:cs typeface="Baton Regular"/>
              </a:rPr>
              <a:t> </a:t>
            </a:r>
            <a:r>
              <a:rPr sz="2400" b="1" dirty="0">
                <a:solidFill>
                  <a:srgbClr val="FFDB00"/>
                </a:solidFill>
                <a:latin typeface="Baton Regular"/>
                <a:cs typeface="Baton Regular"/>
              </a:rPr>
              <a:t>a</a:t>
            </a:r>
            <a:r>
              <a:rPr sz="2400" b="1" spc="-37" dirty="0">
                <a:solidFill>
                  <a:srgbClr val="FFDB00"/>
                </a:solidFill>
                <a:latin typeface="Baton Regular"/>
                <a:cs typeface="Baton Regular"/>
              </a:rPr>
              <a:t> </a:t>
            </a:r>
            <a:r>
              <a:rPr sz="2400" b="1" spc="-8" dirty="0">
                <a:solidFill>
                  <a:srgbClr val="FFDB00"/>
                </a:solidFill>
                <a:latin typeface="Baton Regular"/>
                <a:cs typeface="Baton Regular"/>
              </a:rPr>
              <a:t>lucrative </a:t>
            </a:r>
            <a:r>
              <a:rPr sz="2400" b="1" dirty="0">
                <a:solidFill>
                  <a:srgbClr val="FFDB00"/>
                </a:solidFill>
                <a:latin typeface="Baton Regular"/>
                <a:cs typeface="Baton Regular"/>
              </a:rPr>
              <a:t>white</a:t>
            </a:r>
            <a:r>
              <a:rPr sz="2400" b="1" spc="-37" dirty="0">
                <a:solidFill>
                  <a:srgbClr val="FFDB00"/>
                </a:solidFill>
                <a:latin typeface="Baton Regular"/>
                <a:cs typeface="Baton Regular"/>
              </a:rPr>
              <a:t> </a:t>
            </a:r>
            <a:r>
              <a:rPr sz="2400" b="1" dirty="0">
                <a:solidFill>
                  <a:srgbClr val="FFDB00"/>
                </a:solidFill>
                <a:latin typeface="Baton Regular"/>
                <a:cs typeface="Baton Regular"/>
              </a:rPr>
              <a:t>space</a:t>
            </a:r>
            <a:r>
              <a:rPr sz="2400" b="1" spc="-37" dirty="0">
                <a:solidFill>
                  <a:srgbClr val="FFDB00"/>
                </a:solidFill>
                <a:latin typeface="Baton Regular"/>
                <a:cs typeface="Baton Regular"/>
              </a:rPr>
              <a:t> </a:t>
            </a:r>
            <a:r>
              <a:rPr sz="2400" b="1" dirty="0">
                <a:solidFill>
                  <a:srgbClr val="FFDB00"/>
                </a:solidFill>
                <a:latin typeface="Baton Regular"/>
                <a:cs typeface="Baton Regular"/>
              </a:rPr>
              <a:t>no</a:t>
            </a:r>
            <a:r>
              <a:rPr sz="2400" b="1" spc="-33" dirty="0">
                <a:solidFill>
                  <a:srgbClr val="FFDB00"/>
                </a:solidFill>
                <a:latin typeface="Baton Regular"/>
                <a:cs typeface="Baton Regular"/>
              </a:rPr>
              <a:t> </a:t>
            </a:r>
            <a:r>
              <a:rPr sz="2400" b="1" dirty="0">
                <a:solidFill>
                  <a:srgbClr val="FFDB00"/>
                </a:solidFill>
                <a:latin typeface="Baton Regular"/>
                <a:cs typeface="Baton Regular"/>
              </a:rPr>
              <a:t>other</a:t>
            </a:r>
            <a:r>
              <a:rPr sz="2400" b="1" spc="-37" dirty="0">
                <a:solidFill>
                  <a:srgbClr val="FFDB00"/>
                </a:solidFill>
                <a:latin typeface="Baton Regular"/>
                <a:cs typeface="Baton Regular"/>
              </a:rPr>
              <a:t> </a:t>
            </a:r>
            <a:r>
              <a:rPr sz="2400" b="1" spc="-8" dirty="0">
                <a:solidFill>
                  <a:srgbClr val="FFDB00"/>
                </a:solidFill>
                <a:latin typeface="Baton Regular"/>
                <a:cs typeface="Baton Regular"/>
              </a:rPr>
              <a:t>brand </a:t>
            </a:r>
            <a:r>
              <a:rPr sz="2400" b="1" dirty="0">
                <a:solidFill>
                  <a:srgbClr val="FFDB00"/>
                </a:solidFill>
                <a:latin typeface="Baton Regular"/>
                <a:cs typeface="Baton Regular"/>
              </a:rPr>
              <a:t>can</a:t>
            </a:r>
            <a:r>
              <a:rPr sz="2400" b="1" spc="42" dirty="0">
                <a:solidFill>
                  <a:srgbClr val="FFDB00"/>
                </a:solidFill>
                <a:latin typeface="Baton Regular"/>
                <a:cs typeface="Baton Regular"/>
              </a:rPr>
              <a:t> </a:t>
            </a:r>
            <a:r>
              <a:rPr sz="2400" b="1" dirty="0">
                <a:solidFill>
                  <a:srgbClr val="FFDB00"/>
                </a:solidFill>
                <a:latin typeface="Baton Regular"/>
                <a:cs typeface="Baton Regular"/>
              </a:rPr>
              <a:t>claim</a:t>
            </a:r>
            <a:r>
              <a:rPr lang="en-US" sz="2400" b="1" dirty="0">
                <a:solidFill>
                  <a:srgbClr val="FFDB00"/>
                </a:solidFill>
                <a:latin typeface="Baton Regular"/>
                <a:cs typeface="Baton Regular"/>
              </a:rPr>
              <a:t>"</a:t>
            </a:r>
            <a:endParaRPr sz="2400" b="1" dirty="0">
              <a:solidFill>
                <a:srgbClr val="FFDB00"/>
              </a:solidFill>
              <a:latin typeface="Baton Regular"/>
              <a:cs typeface="Baton Regular"/>
            </a:endParaRPr>
          </a:p>
        </p:txBody>
      </p:sp>
      <p:sp>
        <p:nvSpPr>
          <p:cNvPr id="7" name="object 7"/>
          <p:cNvSpPr txBox="1">
            <a:spLocks noGrp="1"/>
          </p:cNvSpPr>
          <p:nvPr>
            <p:ph type="title"/>
          </p:nvPr>
        </p:nvSpPr>
        <p:spPr>
          <a:xfrm>
            <a:off x="5486400" y="4495800"/>
            <a:ext cx="6861048" cy="749350"/>
          </a:xfrm>
          <a:prstGeom prst="rect">
            <a:avLst/>
          </a:prstGeom>
        </p:spPr>
        <p:txBody>
          <a:bodyPr vert="horz" wrap="square" lIns="0" tIns="10583" rIns="0" bIns="0" rtlCol="0">
            <a:spAutoFit/>
          </a:bodyPr>
          <a:lstStyle/>
          <a:p>
            <a:pPr marL="10583" algn="ctr">
              <a:spcBef>
                <a:spcPts val="83"/>
              </a:spcBef>
              <a:tabLst>
                <a:tab pos="625979" algn="l"/>
                <a:tab pos="4254330" algn="l"/>
              </a:tabLst>
            </a:pPr>
            <a:r>
              <a:rPr lang="en-US" sz="4800" spc="-42" dirty="0">
                <a:solidFill>
                  <a:schemeClr val="bg1"/>
                </a:solidFill>
                <a:latin typeface="Sandwich Marker Pro" pitchFamily="2" charset="77"/>
                <a:ea typeface="Sandwich Marker Pro" pitchFamily="2" charset="77"/>
              </a:rPr>
              <a:t>A CATEGORY OF ONE</a:t>
            </a:r>
            <a:endParaRPr lang="en-US" sz="4800" dirty="0">
              <a:solidFill>
                <a:schemeClr val="bg1"/>
              </a:solidFill>
              <a:latin typeface="Sandwich Marker Pro" pitchFamily="2" charset="77"/>
              <a:ea typeface="Sandwich Marker Pro" pitchFamily="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75F02A-F058-3D2D-C157-FCB6B53FD1E5}"/>
              </a:ext>
            </a:extLst>
          </p:cNvPr>
          <p:cNvSpPr>
            <a:spLocks noGrp="1" noRot="1" noMove="1" noResize="1" noEditPoints="1" noAdjustHandles="1" noChangeArrowheads="1" noChangeShapeType="1"/>
          </p:cNvSpPr>
          <p:nvPr/>
        </p:nvSpPr>
        <p:spPr>
          <a:xfrm>
            <a:off x="0" y="0"/>
            <a:ext cx="12192000" cy="6858000"/>
          </a:xfrm>
          <a:prstGeom prst="rect">
            <a:avLst/>
          </a:prstGeom>
          <a:solidFill>
            <a:srgbClr val="FFD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xfrm>
            <a:off x="0" y="990600"/>
            <a:ext cx="12192000" cy="715619"/>
          </a:xfrm>
          <a:prstGeom prst="rect">
            <a:avLst/>
          </a:prstGeom>
        </p:spPr>
        <p:txBody>
          <a:bodyPr vert="horz" wrap="square" lIns="0" tIns="221018" rIns="0" bIns="0" rtlCol="0">
            <a:spAutoFit/>
          </a:bodyPr>
          <a:lstStyle/>
          <a:p>
            <a:pPr marL="72390" algn="ctr">
              <a:lnSpc>
                <a:spcPct val="100000"/>
              </a:lnSpc>
              <a:spcBef>
                <a:spcPts val="130"/>
              </a:spcBef>
            </a:pPr>
            <a:r>
              <a:rPr lang="en-US" sz="3200" dirty="0">
                <a:solidFill>
                  <a:srgbClr val="00B2A9"/>
                </a:solidFill>
                <a:latin typeface="Sandwich Marker Pro" pitchFamily="2" charset="77"/>
                <a:ea typeface="Sandwich Marker Pro" pitchFamily="2" charset="77"/>
              </a:rPr>
              <a:t>CALIFORNIA FORWARD WITH A HISTORY OF INNOVATION</a:t>
            </a:r>
          </a:p>
        </p:txBody>
      </p:sp>
      <p:pic>
        <p:nvPicPr>
          <p:cNvPr id="6" name="Picture 5" descr="A timeline of food on a white background&#10;&#10;Description automatically generated">
            <a:extLst>
              <a:ext uri="{FF2B5EF4-FFF2-40B4-BE49-F238E27FC236}">
                <a16:creationId xmlns:a16="http://schemas.microsoft.com/office/drawing/2014/main" id="{CE56A041-8738-208E-C37D-CBD6979B4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74" y="2019300"/>
            <a:ext cx="11236926" cy="36957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artinis with olives&#10;&#10;Description automatically generated">
            <a:extLst>
              <a:ext uri="{FF2B5EF4-FFF2-40B4-BE49-F238E27FC236}">
                <a16:creationId xmlns:a16="http://schemas.microsoft.com/office/drawing/2014/main" id="{F4E1F2BC-F6B5-0CC4-8250-B4F8DAA9DF63}"/>
              </a:ext>
            </a:extLst>
          </p:cNvPr>
          <p:cNvPicPr>
            <a:picLocks noChangeAspect="1"/>
          </p:cNvPicPr>
          <p:nvPr/>
        </p:nvPicPr>
        <p:blipFill rotWithShape="1">
          <a:blip r:embed="rId2">
            <a:extLst>
              <a:ext uri="{28A0092B-C50C-407E-A947-70E740481C1C}">
                <a14:useLocalDpi xmlns:a14="http://schemas.microsoft.com/office/drawing/2010/main" val="0"/>
              </a:ext>
            </a:extLst>
          </a:blip>
          <a:srcRect t="12831"/>
          <a:stretch/>
        </p:blipFill>
        <p:spPr>
          <a:xfrm>
            <a:off x="6096000" y="3429000"/>
            <a:ext cx="6129531" cy="3429001"/>
          </a:xfrm>
          <a:prstGeom prst="rect">
            <a:avLst/>
          </a:prstGeom>
        </p:spPr>
      </p:pic>
      <p:pic>
        <p:nvPicPr>
          <p:cNvPr id="9" name="Picture 8" descr="A bowl of salad with cheese and croutons&#10;&#10;Description automatically generated">
            <a:extLst>
              <a:ext uri="{FF2B5EF4-FFF2-40B4-BE49-F238E27FC236}">
                <a16:creationId xmlns:a16="http://schemas.microsoft.com/office/drawing/2014/main" id="{77D6CE8C-C517-5B5C-E5C4-1DF673B1A877}"/>
              </a:ext>
            </a:extLst>
          </p:cNvPr>
          <p:cNvPicPr>
            <a:picLocks noChangeAspect="1"/>
          </p:cNvPicPr>
          <p:nvPr/>
        </p:nvPicPr>
        <p:blipFill rotWithShape="1">
          <a:blip r:embed="rId3">
            <a:extLst>
              <a:ext uri="{28A0092B-C50C-407E-A947-70E740481C1C}">
                <a14:useLocalDpi xmlns:a14="http://schemas.microsoft.com/office/drawing/2010/main" val="0"/>
              </a:ext>
            </a:extLst>
          </a:blip>
          <a:srcRect t="16127"/>
          <a:stretch/>
        </p:blipFill>
        <p:spPr>
          <a:xfrm>
            <a:off x="0" y="3429000"/>
            <a:ext cx="6096000" cy="3429000"/>
          </a:xfrm>
          <a:prstGeom prst="rect">
            <a:avLst/>
          </a:prstGeom>
        </p:spPr>
      </p:pic>
      <p:pic>
        <p:nvPicPr>
          <p:cNvPr id="7" name="Picture 6" descr="A plate of pasta with vegetables&#10;&#10;Description automatically generated">
            <a:extLst>
              <a:ext uri="{FF2B5EF4-FFF2-40B4-BE49-F238E27FC236}">
                <a16:creationId xmlns:a16="http://schemas.microsoft.com/office/drawing/2014/main" id="{76305B84-B20C-E753-13E6-623F4F430CFA}"/>
              </a:ext>
            </a:extLst>
          </p:cNvPr>
          <p:cNvPicPr>
            <a:picLocks noChangeAspect="1"/>
          </p:cNvPicPr>
          <p:nvPr/>
        </p:nvPicPr>
        <p:blipFill rotWithShape="1">
          <a:blip r:embed="rId4">
            <a:extLst>
              <a:ext uri="{28A0092B-C50C-407E-A947-70E740481C1C}">
                <a14:useLocalDpi xmlns:a14="http://schemas.microsoft.com/office/drawing/2010/main" val="0"/>
              </a:ext>
            </a:extLst>
          </a:blip>
          <a:srcRect l="8428" t="20360" r="3941" b="6141"/>
          <a:stretch/>
        </p:blipFill>
        <p:spPr>
          <a:xfrm>
            <a:off x="6077710" y="0"/>
            <a:ext cx="6147821" cy="3429000"/>
          </a:xfrm>
          <a:prstGeom prst="rect">
            <a:avLst/>
          </a:prstGeom>
        </p:spPr>
      </p:pic>
      <p:pic>
        <p:nvPicPr>
          <p:cNvPr id="3" name="Picture 2" descr="Close-up of a pizza on a plate&#10;&#10;Description automatically generated">
            <a:extLst>
              <a:ext uri="{FF2B5EF4-FFF2-40B4-BE49-F238E27FC236}">
                <a16:creationId xmlns:a16="http://schemas.microsoft.com/office/drawing/2014/main" id="{C4EF92EB-40FC-6660-7738-36845933B6A4}"/>
              </a:ext>
            </a:extLst>
          </p:cNvPr>
          <p:cNvPicPr>
            <a:picLocks noChangeAspect="1"/>
          </p:cNvPicPr>
          <p:nvPr/>
        </p:nvPicPr>
        <p:blipFill rotWithShape="1">
          <a:blip r:embed="rId5">
            <a:extLst>
              <a:ext uri="{28A0092B-C50C-407E-A947-70E740481C1C}">
                <a14:useLocalDpi xmlns:a14="http://schemas.microsoft.com/office/drawing/2010/main" val="0"/>
              </a:ext>
            </a:extLst>
          </a:blip>
          <a:srcRect t="15160"/>
          <a:stretch/>
        </p:blipFill>
        <p:spPr>
          <a:xfrm>
            <a:off x="0" y="0"/>
            <a:ext cx="6077711" cy="3429000"/>
          </a:xfrm>
          <a:prstGeom prst="rect">
            <a:avLst/>
          </a:prstGeom>
        </p:spPr>
      </p:pic>
      <p:sp>
        <p:nvSpPr>
          <p:cNvPr id="11" name="Rectangle 10">
            <a:extLst>
              <a:ext uri="{FF2B5EF4-FFF2-40B4-BE49-F238E27FC236}">
                <a16:creationId xmlns:a16="http://schemas.microsoft.com/office/drawing/2014/main" id="{CAB8F2DB-6A11-ED37-9C69-87DA4DB1A780}"/>
              </a:ext>
            </a:extLst>
          </p:cNvPr>
          <p:cNvSpPr/>
          <p:nvPr/>
        </p:nvSpPr>
        <p:spPr>
          <a:xfrm>
            <a:off x="0" y="3048000"/>
            <a:ext cx="12192000" cy="762000"/>
          </a:xfrm>
          <a:prstGeom prst="rect">
            <a:avLst/>
          </a:prstGeom>
          <a:solidFill>
            <a:srgbClr val="7CC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C471B2B7-2FB7-BC4D-EB02-AA8B593EFC8C}"/>
              </a:ext>
            </a:extLst>
          </p:cNvPr>
          <p:cNvSpPr txBox="1">
            <a:spLocks/>
          </p:cNvSpPr>
          <p:nvPr/>
        </p:nvSpPr>
        <p:spPr>
          <a:xfrm>
            <a:off x="-79254" y="3277582"/>
            <a:ext cx="12304785" cy="380018"/>
          </a:xfrm>
          <a:prstGeom prst="rect">
            <a:avLst/>
          </a:prstGeom>
        </p:spPr>
        <p:txBody>
          <a:bodyPr vert="horz" wrap="square" lIns="0" tIns="10583" rIns="0" bIns="0" rtlCol="0">
            <a:spAutoFit/>
          </a:bodyPr>
          <a:lstStyle>
            <a:lvl1pPr>
              <a:defRPr>
                <a:latin typeface="+mj-lt"/>
                <a:ea typeface="+mj-ea"/>
                <a:cs typeface="+mj-cs"/>
              </a:defRPr>
            </a:lvl1pPr>
          </a:lstStyle>
          <a:p>
            <a:pPr marL="10583" algn="ctr">
              <a:spcBef>
                <a:spcPts val="83"/>
              </a:spcBef>
              <a:tabLst>
                <a:tab pos="625979" algn="l"/>
                <a:tab pos="4254330" algn="l"/>
              </a:tabLst>
            </a:pPr>
            <a:r>
              <a:rPr lang="en-US" sz="2400" dirty="0">
                <a:solidFill>
                  <a:schemeClr val="tx1"/>
                </a:solidFill>
                <a:latin typeface="Sandwich Marker Pro" pitchFamily="2" charset="77"/>
                <a:ea typeface="Sandwich Marker Pro" pitchFamily="2" charset="77"/>
              </a:rPr>
              <a:t>APPETIZERS, PIZZA, PASTAS, SALADS, COCKTAILS &amp; MORE</a:t>
            </a:r>
          </a:p>
        </p:txBody>
      </p:sp>
    </p:spTree>
    <p:extLst>
      <p:ext uri="{BB962C8B-B14F-4D97-AF65-F5344CB8AC3E}">
        <p14:creationId xmlns:p14="http://schemas.microsoft.com/office/powerpoint/2010/main" val="3456647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owl of food on a pink surface&#10;&#10;Description automatically generated">
            <a:extLst>
              <a:ext uri="{FF2B5EF4-FFF2-40B4-BE49-F238E27FC236}">
                <a16:creationId xmlns:a16="http://schemas.microsoft.com/office/drawing/2014/main" id="{CA3B3F85-5AEB-F983-A243-B60F8E67CD4C}"/>
              </a:ext>
            </a:extLst>
          </p:cNvPr>
          <p:cNvPicPr>
            <a:picLocks noChangeAspect="1"/>
          </p:cNvPicPr>
          <p:nvPr/>
        </p:nvPicPr>
        <p:blipFill rotWithShape="1">
          <a:blip r:embed="rId2">
            <a:extLst>
              <a:ext uri="{28A0092B-C50C-407E-A947-70E740481C1C}">
                <a14:useLocalDpi xmlns:a14="http://schemas.microsoft.com/office/drawing/2010/main" val="0"/>
              </a:ext>
            </a:extLst>
          </a:blip>
          <a:srcRect b="4209"/>
          <a:stretch/>
        </p:blipFill>
        <p:spPr>
          <a:xfrm>
            <a:off x="4335655" y="3352800"/>
            <a:ext cx="3665345" cy="3505200"/>
          </a:xfrm>
          <a:prstGeom prst="rect">
            <a:avLst/>
          </a:prstGeom>
        </p:spPr>
      </p:pic>
      <p:pic>
        <p:nvPicPr>
          <p:cNvPr id="13" name="Picture 12" descr="A burger and fries on a wooden board&#10;&#10;Description automatically generated">
            <a:extLst>
              <a:ext uri="{FF2B5EF4-FFF2-40B4-BE49-F238E27FC236}">
                <a16:creationId xmlns:a16="http://schemas.microsoft.com/office/drawing/2014/main" id="{DA829393-A6F1-E94A-8C43-D386738F7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937" y="2664581"/>
            <a:ext cx="4409063" cy="4159215"/>
          </a:xfrm>
          <a:prstGeom prst="rect">
            <a:avLst/>
          </a:prstGeom>
        </p:spPr>
      </p:pic>
      <p:pic>
        <p:nvPicPr>
          <p:cNvPr id="17" name="Picture 16" descr="A plate of food with a scoop of ice cream on top&#10;&#10;Description automatically generated">
            <a:extLst>
              <a:ext uri="{FF2B5EF4-FFF2-40B4-BE49-F238E27FC236}">
                <a16:creationId xmlns:a16="http://schemas.microsoft.com/office/drawing/2014/main" id="{67D7EC29-9310-A690-F0A2-607E27103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1" y="2032"/>
            <a:ext cx="5638800" cy="3439668"/>
          </a:xfrm>
          <a:prstGeom prst="rect">
            <a:avLst/>
          </a:prstGeom>
        </p:spPr>
      </p:pic>
      <p:pic>
        <p:nvPicPr>
          <p:cNvPr id="7" name="Picture 6" descr="A pizza with avocado and tomatoes on a plate&#10;&#10;Description automatically generated">
            <a:extLst>
              <a:ext uri="{FF2B5EF4-FFF2-40B4-BE49-F238E27FC236}">
                <a16:creationId xmlns:a16="http://schemas.microsoft.com/office/drawing/2014/main" id="{6086FA19-097F-E621-4A6A-04558B0A8000}"/>
              </a:ext>
            </a:extLst>
          </p:cNvPr>
          <p:cNvPicPr>
            <a:picLocks noChangeAspect="1"/>
          </p:cNvPicPr>
          <p:nvPr/>
        </p:nvPicPr>
        <p:blipFill rotWithShape="1">
          <a:blip r:embed="rId5">
            <a:extLst>
              <a:ext uri="{28A0092B-C50C-407E-A947-70E740481C1C}">
                <a14:useLocalDpi xmlns:a14="http://schemas.microsoft.com/office/drawing/2010/main" val="0"/>
              </a:ext>
            </a:extLst>
          </a:blip>
          <a:srcRect t="9473"/>
          <a:stretch/>
        </p:blipFill>
        <p:spPr>
          <a:xfrm>
            <a:off x="0" y="0"/>
            <a:ext cx="4114801" cy="3725025"/>
          </a:xfrm>
          <a:prstGeom prst="rect">
            <a:avLst/>
          </a:prstGeom>
          <a:ln w="76200">
            <a:noFill/>
          </a:ln>
        </p:spPr>
      </p:pic>
      <p:pic>
        <p:nvPicPr>
          <p:cNvPr id="9" name="Picture 8" descr="A plate of pasta with chicken and sauce&#10;&#10;Description automatically generated">
            <a:extLst>
              <a:ext uri="{FF2B5EF4-FFF2-40B4-BE49-F238E27FC236}">
                <a16:creationId xmlns:a16="http://schemas.microsoft.com/office/drawing/2014/main" id="{8B6EBFC6-4681-C3AF-CEDF-35B13397ECCF}"/>
              </a:ext>
            </a:extLst>
          </p:cNvPr>
          <p:cNvPicPr>
            <a:picLocks noChangeAspect="1"/>
          </p:cNvPicPr>
          <p:nvPr/>
        </p:nvPicPr>
        <p:blipFill rotWithShape="1">
          <a:blip r:embed="rId6">
            <a:extLst>
              <a:ext uri="{28A0092B-C50C-407E-A947-70E740481C1C}">
                <a14:useLocalDpi xmlns:a14="http://schemas.microsoft.com/office/drawing/2010/main" val="0"/>
              </a:ext>
            </a:extLst>
          </a:blip>
          <a:srcRect t="12964" b="3395"/>
          <a:stretch/>
        </p:blipFill>
        <p:spPr>
          <a:xfrm>
            <a:off x="8077200" y="0"/>
            <a:ext cx="4114801" cy="3441700"/>
          </a:xfrm>
          <a:prstGeom prst="rect">
            <a:avLst/>
          </a:prstGeom>
        </p:spPr>
      </p:pic>
      <p:pic>
        <p:nvPicPr>
          <p:cNvPr id="11" name="Picture 10" descr="A plate of tacos and salsa&#10;&#10;Description automatically generated">
            <a:extLst>
              <a:ext uri="{FF2B5EF4-FFF2-40B4-BE49-F238E27FC236}">
                <a16:creationId xmlns:a16="http://schemas.microsoft.com/office/drawing/2014/main" id="{2BF19623-B96F-29AC-4C21-8A4B7267A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91" y="3429000"/>
            <a:ext cx="4400428" cy="3439668"/>
          </a:xfrm>
          <a:prstGeom prst="rect">
            <a:avLst/>
          </a:prstGeom>
        </p:spPr>
      </p:pic>
      <p:pic>
        <p:nvPicPr>
          <p:cNvPr id="18" name="Picture 17" descr="A plate of tacos and salsa&#10;&#10;Description automatically generated">
            <a:extLst>
              <a:ext uri="{FF2B5EF4-FFF2-40B4-BE49-F238E27FC236}">
                <a16:creationId xmlns:a16="http://schemas.microsoft.com/office/drawing/2014/main" id="{EFBC7013-17A6-8F81-99FA-850FC128D8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6" y="3441700"/>
            <a:ext cx="4400428" cy="3439668"/>
          </a:xfrm>
          <a:prstGeom prst="rect">
            <a:avLst/>
          </a:prstGeom>
        </p:spPr>
      </p:pic>
      <p:sp>
        <p:nvSpPr>
          <p:cNvPr id="19" name="Rectangle 18">
            <a:extLst>
              <a:ext uri="{FF2B5EF4-FFF2-40B4-BE49-F238E27FC236}">
                <a16:creationId xmlns:a16="http://schemas.microsoft.com/office/drawing/2014/main" id="{B8F4113C-20A7-EBCE-E737-35234733E894}"/>
              </a:ext>
            </a:extLst>
          </p:cNvPr>
          <p:cNvSpPr/>
          <p:nvPr/>
        </p:nvSpPr>
        <p:spPr>
          <a:xfrm>
            <a:off x="3124200" y="3010392"/>
            <a:ext cx="6019800" cy="799608"/>
          </a:xfrm>
          <a:prstGeom prst="rect">
            <a:avLst/>
          </a:prstGeom>
          <a:solidFill>
            <a:srgbClr val="00B2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7">
            <a:extLst>
              <a:ext uri="{FF2B5EF4-FFF2-40B4-BE49-F238E27FC236}">
                <a16:creationId xmlns:a16="http://schemas.microsoft.com/office/drawing/2014/main" id="{2F26F415-4E30-697A-2F29-CFDED41296CF}"/>
              </a:ext>
            </a:extLst>
          </p:cNvPr>
          <p:cNvSpPr txBox="1">
            <a:spLocks/>
          </p:cNvSpPr>
          <p:nvPr/>
        </p:nvSpPr>
        <p:spPr>
          <a:xfrm>
            <a:off x="-79254" y="3169116"/>
            <a:ext cx="12304785" cy="564684"/>
          </a:xfrm>
          <a:prstGeom prst="rect">
            <a:avLst/>
          </a:prstGeom>
        </p:spPr>
        <p:txBody>
          <a:bodyPr vert="horz" wrap="square" lIns="0" tIns="10583" rIns="0" bIns="0" rtlCol="0">
            <a:spAutoFit/>
          </a:bodyPr>
          <a:lstStyle>
            <a:lvl1pPr>
              <a:defRPr>
                <a:latin typeface="+mj-lt"/>
                <a:ea typeface="+mj-ea"/>
                <a:cs typeface="+mj-cs"/>
              </a:defRPr>
            </a:lvl1pPr>
          </a:lstStyle>
          <a:p>
            <a:pPr marL="10583" algn="ctr">
              <a:spcBef>
                <a:spcPts val="83"/>
              </a:spcBef>
              <a:tabLst>
                <a:tab pos="625979" algn="l"/>
                <a:tab pos="4254330" algn="l"/>
              </a:tabLst>
            </a:pPr>
            <a:r>
              <a:rPr lang="en-US" sz="3600" dirty="0">
                <a:solidFill>
                  <a:schemeClr val="tx1"/>
                </a:solidFill>
                <a:latin typeface="Sandwich Marker Pro" pitchFamily="2" charset="77"/>
                <a:ea typeface="Sandwich Marker Pro" pitchFamily="2" charset="77"/>
              </a:rPr>
              <a:t>CALI-FRESH FOOD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different colored drinks&#10;&#10;Description automatically generated">
            <a:extLst>
              <a:ext uri="{FF2B5EF4-FFF2-40B4-BE49-F238E27FC236}">
                <a16:creationId xmlns:a16="http://schemas.microsoft.com/office/drawing/2014/main" id="{03AD438B-C25F-A5A0-FFC4-3F33A4180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2170817" cy="8093593"/>
          </a:xfrm>
          <a:prstGeom prst="rect">
            <a:avLst/>
          </a:prstGeom>
        </p:spPr>
      </p:pic>
      <p:sp>
        <p:nvSpPr>
          <p:cNvPr id="19" name="Rectangle 18">
            <a:extLst>
              <a:ext uri="{FF2B5EF4-FFF2-40B4-BE49-F238E27FC236}">
                <a16:creationId xmlns:a16="http://schemas.microsoft.com/office/drawing/2014/main" id="{B8F4113C-20A7-EBCE-E737-35234733E894}"/>
              </a:ext>
            </a:extLst>
          </p:cNvPr>
          <p:cNvSpPr/>
          <p:nvPr/>
        </p:nvSpPr>
        <p:spPr>
          <a:xfrm>
            <a:off x="3124200" y="5638800"/>
            <a:ext cx="6019800" cy="762000"/>
          </a:xfrm>
          <a:prstGeom prst="rect">
            <a:avLst/>
          </a:prstGeom>
          <a:solidFill>
            <a:srgbClr val="EB3B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B3B4D"/>
              </a:solidFill>
            </a:endParaRPr>
          </a:p>
        </p:txBody>
      </p:sp>
      <p:sp>
        <p:nvSpPr>
          <p:cNvPr id="20" name="object 7">
            <a:extLst>
              <a:ext uri="{FF2B5EF4-FFF2-40B4-BE49-F238E27FC236}">
                <a16:creationId xmlns:a16="http://schemas.microsoft.com/office/drawing/2014/main" id="{2F26F415-4E30-697A-2F29-CFDED41296CF}"/>
              </a:ext>
            </a:extLst>
          </p:cNvPr>
          <p:cNvSpPr txBox="1">
            <a:spLocks/>
          </p:cNvSpPr>
          <p:nvPr/>
        </p:nvSpPr>
        <p:spPr>
          <a:xfrm>
            <a:off x="-79254" y="5759916"/>
            <a:ext cx="12304785" cy="564684"/>
          </a:xfrm>
          <a:prstGeom prst="rect">
            <a:avLst/>
          </a:prstGeom>
        </p:spPr>
        <p:txBody>
          <a:bodyPr vert="horz" wrap="square" lIns="0" tIns="10583" rIns="0" bIns="0" rtlCol="0">
            <a:spAutoFit/>
          </a:bodyPr>
          <a:lstStyle>
            <a:lvl1pPr>
              <a:defRPr>
                <a:latin typeface="+mj-lt"/>
                <a:ea typeface="+mj-ea"/>
                <a:cs typeface="+mj-cs"/>
              </a:defRPr>
            </a:lvl1pPr>
          </a:lstStyle>
          <a:p>
            <a:pPr marL="10583" algn="ctr">
              <a:spcBef>
                <a:spcPts val="83"/>
              </a:spcBef>
              <a:tabLst>
                <a:tab pos="625979" algn="l"/>
                <a:tab pos="4254330" algn="l"/>
              </a:tabLst>
            </a:pPr>
            <a:r>
              <a:rPr lang="en-US" sz="3600" dirty="0">
                <a:solidFill>
                  <a:schemeClr val="tx1"/>
                </a:solidFill>
                <a:latin typeface="Sandwich Marker Pro" pitchFamily="2" charset="77"/>
                <a:ea typeface="Sandwich Marker Pro" pitchFamily="2" charset="77"/>
              </a:rPr>
              <a:t>COCKTAILS</a:t>
            </a:r>
          </a:p>
        </p:txBody>
      </p:sp>
    </p:spTree>
    <p:extLst>
      <p:ext uri="{BB962C8B-B14F-4D97-AF65-F5344CB8AC3E}">
        <p14:creationId xmlns:p14="http://schemas.microsoft.com/office/powerpoint/2010/main" val="53515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restaurant with tables and chairs&#10;&#10;Description automatically generated">
            <a:extLst>
              <a:ext uri="{FF2B5EF4-FFF2-40B4-BE49-F238E27FC236}">
                <a16:creationId xmlns:a16="http://schemas.microsoft.com/office/drawing/2014/main" id="{A584123C-501C-B885-DEEE-B7CEE6C81374}"/>
              </a:ext>
            </a:extLst>
          </p:cNvPr>
          <p:cNvPicPr>
            <a:picLocks noChangeAspect="1"/>
          </p:cNvPicPr>
          <p:nvPr/>
        </p:nvPicPr>
        <p:blipFill rotWithShape="1">
          <a:blip r:embed="rId3">
            <a:extLst>
              <a:ext uri="{28A0092B-C50C-407E-A947-70E740481C1C}">
                <a14:useLocalDpi xmlns:a14="http://schemas.microsoft.com/office/drawing/2010/main" val="0"/>
              </a:ext>
            </a:extLst>
          </a:blip>
          <a:srcRect t="9376"/>
          <a:stretch/>
        </p:blipFill>
        <p:spPr>
          <a:xfrm>
            <a:off x="0" y="0"/>
            <a:ext cx="6096000" cy="3682602"/>
          </a:xfrm>
          <a:prstGeom prst="rect">
            <a:avLst/>
          </a:prstGeom>
          <a:ln>
            <a:solidFill>
              <a:schemeClr val="bg1"/>
            </a:solidFill>
          </a:ln>
        </p:spPr>
      </p:pic>
      <p:pic>
        <p:nvPicPr>
          <p:cNvPr id="26" name="Picture 25" descr="A building with glass windows&#10;&#10;Description automatically generated">
            <a:extLst>
              <a:ext uri="{FF2B5EF4-FFF2-40B4-BE49-F238E27FC236}">
                <a16:creationId xmlns:a16="http://schemas.microsoft.com/office/drawing/2014/main" id="{A707D1ED-C953-FF5E-80AE-9C0021E64F64}"/>
              </a:ext>
            </a:extLst>
          </p:cNvPr>
          <p:cNvPicPr>
            <a:picLocks noChangeAspect="1"/>
          </p:cNvPicPr>
          <p:nvPr/>
        </p:nvPicPr>
        <p:blipFill rotWithShape="1">
          <a:blip r:embed="rId4">
            <a:extLst>
              <a:ext uri="{28A0092B-C50C-407E-A947-70E740481C1C}">
                <a14:useLocalDpi xmlns:a14="http://schemas.microsoft.com/office/drawing/2010/main" val="0"/>
              </a:ext>
            </a:extLst>
          </a:blip>
          <a:srcRect t="6263" b="9056"/>
          <a:stretch/>
        </p:blipFill>
        <p:spPr>
          <a:xfrm>
            <a:off x="6096000" y="0"/>
            <a:ext cx="6081823" cy="3429000"/>
          </a:xfrm>
          <a:prstGeom prst="rect">
            <a:avLst/>
          </a:prstGeom>
        </p:spPr>
      </p:pic>
      <p:pic>
        <p:nvPicPr>
          <p:cNvPr id="16" name="Picture 15" descr="A restaurant with a bar and a counter&#10;&#10;Description automatically generated with medium confidence">
            <a:extLst>
              <a:ext uri="{FF2B5EF4-FFF2-40B4-BE49-F238E27FC236}">
                <a16:creationId xmlns:a16="http://schemas.microsoft.com/office/drawing/2014/main" id="{CA514417-4E09-CDA7-657F-15066BB87C39}"/>
              </a:ext>
            </a:extLst>
          </p:cNvPr>
          <p:cNvPicPr>
            <a:picLocks noChangeAspect="1"/>
          </p:cNvPicPr>
          <p:nvPr/>
        </p:nvPicPr>
        <p:blipFill rotWithShape="1">
          <a:blip r:embed="rId5">
            <a:extLst>
              <a:ext uri="{28A0092B-C50C-407E-A947-70E740481C1C}">
                <a14:useLocalDpi xmlns:a14="http://schemas.microsoft.com/office/drawing/2010/main" val="0"/>
              </a:ext>
            </a:extLst>
          </a:blip>
          <a:srcRect b="14818"/>
          <a:stretch/>
        </p:blipFill>
        <p:spPr>
          <a:xfrm>
            <a:off x="-20053" y="3419808"/>
            <a:ext cx="6116053" cy="3468607"/>
          </a:xfrm>
          <a:prstGeom prst="rect">
            <a:avLst/>
          </a:prstGeom>
        </p:spPr>
      </p:pic>
      <p:pic>
        <p:nvPicPr>
          <p:cNvPr id="29" name="Picture 28" descr="Long shot of a building with surfboards on the side&#10;&#10;Description automatically generated">
            <a:extLst>
              <a:ext uri="{FF2B5EF4-FFF2-40B4-BE49-F238E27FC236}">
                <a16:creationId xmlns:a16="http://schemas.microsoft.com/office/drawing/2014/main" id="{1FD67C76-8A1B-89A6-962F-24B22F8D31FC}"/>
              </a:ext>
            </a:extLst>
          </p:cNvPr>
          <p:cNvPicPr>
            <a:picLocks noChangeAspect="1"/>
          </p:cNvPicPr>
          <p:nvPr/>
        </p:nvPicPr>
        <p:blipFill rotWithShape="1">
          <a:blip r:embed="rId6">
            <a:extLst>
              <a:ext uri="{28A0092B-C50C-407E-A947-70E740481C1C}">
                <a14:useLocalDpi xmlns:a14="http://schemas.microsoft.com/office/drawing/2010/main" val="0"/>
              </a:ext>
            </a:extLst>
          </a:blip>
          <a:srcRect b="7671"/>
          <a:stretch/>
        </p:blipFill>
        <p:spPr>
          <a:xfrm>
            <a:off x="6116053" y="3124201"/>
            <a:ext cx="6075947" cy="3733800"/>
          </a:xfrm>
          <a:prstGeom prst="rect">
            <a:avLst/>
          </a:prstGeom>
        </p:spPr>
      </p:pic>
      <p:sp>
        <p:nvSpPr>
          <p:cNvPr id="25" name="Rectangle 24">
            <a:extLst>
              <a:ext uri="{FF2B5EF4-FFF2-40B4-BE49-F238E27FC236}">
                <a16:creationId xmlns:a16="http://schemas.microsoft.com/office/drawing/2014/main" id="{C18C928B-800C-F3CA-5214-99ED7ACAE91B}"/>
              </a:ext>
            </a:extLst>
          </p:cNvPr>
          <p:cNvSpPr/>
          <p:nvPr/>
        </p:nvSpPr>
        <p:spPr>
          <a:xfrm>
            <a:off x="3155212" y="3029196"/>
            <a:ext cx="6019800" cy="799608"/>
          </a:xfrm>
          <a:prstGeom prst="rect">
            <a:avLst/>
          </a:prstGeom>
          <a:solidFill>
            <a:srgbClr val="7CC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6FF915-0C90-9F28-6C01-F9DB9105CCFF}"/>
              </a:ext>
            </a:extLst>
          </p:cNvPr>
          <p:cNvSpPr txBox="1"/>
          <p:nvPr/>
        </p:nvSpPr>
        <p:spPr>
          <a:xfrm>
            <a:off x="-20053" y="3124056"/>
            <a:ext cx="12197876" cy="584775"/>
          </a:xfrm>
          <a:prstGeom prst="rect">
            <a:avLst/>
          </a:prstGeom>
          <a:noFill/>
        </p:spPr>
        <p:txBody>
          <a:bodyPr wrap="square" rtlCol="0">
            <a:spAutoFit/>
          </a:bodyPr>
          <a:lstStyle/>
          <a:p>
            <a:pPr algn="ctr"/>
            <a:r>
              <a:rPr lang="en-US" sz="3200" dirty="0">
                <a:solidFill>
                  <a:schemeClr val="tx1"/>
                </a:solidFill>
                <a:latin typeface="Sandwich Marker Pro" pitchFamily="2" charset="77"/>
                <a:ea typeface="Sandwich Marker Pro" pitchFamily="2" charset="77"/>
              </a:rPr>
              <a:t>CALIFORNIA MODERN DESIGN</a:t>
            </a:r>
          </a:p>
        </p:txBody>
      </p:sp>
    </p:spTree>
    <p:extLst>
      <p:ext uri="{BB962C8B-B14F-4D97-AF65-F5344CB8AC3E}">
        <p14:creationId xmlns:p14="http://schemas.microsoft.com/office/powerpoint/2010/main" val="3656497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atio with tables and chairs&#10;&#10;Description automatically generated">
            <a:extLst>
              <a:ext uri="{FF2B5EF4-FFF2-40B4-BE49-F238E27FC236}">
                <a16:creationId xmlns:a16="http://schemas.microsoft.com/office/drawing/2014/main" id="{D9077287-443E-A1B5-76AD-C7C85EF17D90}"/>
              </a:ext>
            </a:extLst>
          </p:cNvPr>
          <p:cNvPicPr>
            <a:picLocks noChangeAspect="1"/>
          </p:cNvPicPr>
          <p:nvPr/>
        </p:nvPicPr>
        <p:blipFill rotWithShape="1">
          <a:blip r:embed="rId3">
            <a:extLst>
              <a:ext uri="{28A0092B-C50C-407E-A947-70E740481C1C}">
                <a14:useLocalDpi xmlns:a14="http://schemas.microsoft.com/office/drawing/2010/main" val="0"/>
              </a:ext>
            </a:extLst>
          </a:blip>
          <a:srcRect t="14797"/>
          <a:stretch/>
        </p:blipFill>
        <p:spPr>
          <a:xfrm>
            <a:off x="6133988" y="3422518"/>
            <a:ext cx="6058012" cy="3435482"/>
          </a:xfrm>
          <a:prstGeom prst="rect">
            <a:avLst/>
          </a:prstGeom>
        </p:spPr>
      </p:pic>
      <p:pic>
        <p:nvPicPr>
          <p:cNvPr id="8" name="Picture 7" descr="A building with glass doors&#10;&#10;Description automatically generated">
            <a:extLst>
              <a:ext uri="{FF2B5EF4-FFF2-40B4-BE49-F238E27FC236}">
                <a16:creationId xmlns:a16="http://schemas.microsoft.com/office/drawing/2014/main" id="{D71F11F0-9193-D7DC-0FAB-DAE0AA184AE5}"/>
              </a:ext>
            </a:extLst>
          </p:cNvPr>
          <p:cNvPicPr>
            <a:picLocks noChangeAspect="1"/>
          </p:cNvPicPr>
          <p:nvPr/>
        </p:nvPicPr>
        <p:blipFill rotWithShape="1">
          <a:blip r:embed="rId4">
            <a:extLst>
              <a:ext uri="{28A0092B-C50C-407E-A947-70E740481C1C}">
                <a14:useLocalDpi xmlns:a14="http://schemas.microsoft.com/office/drawing/2010/main" val="0"/>
              </a:ext>
            </a:extLst>
          </a:blip>
          <a:srcRect t="3637" b="15292"/>
          <a:stretch/>
        </p:blipFill>
        <p:spPr>
          <a:xfrm>
            <a:off x="6096000" y="12963"/>
            <a:ext cx="6096000" cy="3422519"/>
          </a:xfrm>
          <a:prstGeom prst="rect">
            <a:avLst/>
          </a:prstGeom>
        </p:spPr>
      </p:pic>
      <p:pic>
        <p:nvPicPr>
          <p:cNvPr id="6" name="Picture 5" descr="A restaurant with tables and chairs&#10;&#10;Description automatically generated">
            <a:extLst>
              <a:ext uri="{FF2B5EF4-FFF2-40B4-BE49-F238E27FC236}">
                <a16:creationId xmlns:a16="http://schemas.microsoft.com/office/drawing/2014/main" id="{00870DA6-6D13-0B1B-3203-8B0903E107D2}"/>
              </a:ext>
            </a:extLst>
          </p:cNvPr>
          <p:cNvPicPr>
            <a:picLocks noChangeAspect="1"/>
          </p:cNvPicPr>
          <p:nvPr/>
        </p:nvPicPr>
        <p:blipFill rotWithShape="1">
          <a:blip r:embed="rId5">
            <a:extLst>
              <a:ext uri="{28A0092B-C50C-407E-A947-70E740481C1C}">
                <a14:useLocalDpi xmlns:a14="http://schemas.microsoft.com/office/drawing/2010/main" val="0"/>
              </a:ext>
            </a:extLst>
          </a:blip>
          <a:srcRect t="15565"/>
          <a:stretch/>
        </p:blipFill>
        <p:spPr>
          <a:xfrm>
            <a:off x="-17124" y="3422518"/>
            <a:ext cx="6113124" cy="3435482"/>
          </a:xfrm>
          <a:prstGeom prst="rect">
            <a:avLst/>
          </a:prstGeom>
        </p:spPr>
      </p:pic>
      <p:pic>
        <p:nvPicPr>
          <p:cNvPr id="4" name="Picture 3" descr="A restaurant with tables and chairs&#10;&#10;Description automatically generated">
            <a:extLst>
              <a:ext uri="{FF2B5EF4-FFF2-40B4-BE49-F238E27FC236}">
                <a16:creationId xmlns:a16="http://schemas.microsoft.com/office/drawing/2014/main" id="{2D07A02B-D85F-BB5C-80EB-796BE3EB3BA3}"/>
              </a:ext>
            </a:extLst>
          </p:cNvPr>
          <p:cNvPicPr>
            <a:picLocks noChangeAspect="1"/>
          </p:cNvPicPr>
          <p:nvPr/>
        </p:nvPicPr>
        <p:blipFill rotWithShape="1">
          <a:blip r:embed="rId6">
            <a:extLst>
              <a:ext uri="{28A0092B-C50C-407E-A947-70E740481C1C}">
                <a14:useLocalDpi xmlns:a14="http://schemas.microsoft.com/office/drawing/2010/main" val="0"/>
              </a:ext>
            </a:extLst>
          </a:blip>
          <a:srcRect t="15119"/>
          <a:stretch/>
        </p:blipFill>
        <p:spPr>
          <a:xfrm>
            <a:off x="37989" y="0"/>
            <a:ext cx="6058011" cy="3422518"/>
          </a:xfrm>
          <a:prstGeom prst="rect">
            <a:avLst/>
          </a:prstGeom>
        </p:spPr>
      </p:pic>
      <p:sp>
        <p:nvSpPr>
          <p:cNvPr id="25" name="Rectangle 24">
            <a:extLst>
              <a:ext uri="{FF2B5EF4-FFF2-40B4-BE49-F238E27FC236}">
                <a16:creationId xmlns:a16="http://schemas.microsoft.com/office/drawing/2014/main" id="{C18C928B-800C-F3CA-5214-99ED7ACAE91B}"/>
              </a:ext>
            </a:extLst>
          </p:cNvPr>
          <p:cNvSpPr/>
          <p:nvPr/>
        </p:nvSpPr>
        <p:spPr>
          <a:xfrm>
            <a:off x="3155212" y="3029196"/>
            <a:ext cx="6019800" cy="799608"/>
          </a:xfrm>
          <a:prstGeom prst="rect">
            <a:avLst/>
          </a:prstGeom>
          <a:solidFill>
            <a:srgbClr val="7CC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26FF915-0C90-9F28-6C01-F9DB9105CCFF}"/>
              </a:ext>
            </a:extLst>
          </p:cNvPr>
          <p:cNvSpPr txBox="1"/>
          <p:nvPr/>
        </p:nvSpPr>
        <p:spPr>
          <a:xfrm>
            <a:off x="-20053" y="3124056"/>
            <a:ext cx="12197876" cy="584775"/>
          </a:xfrm>
          <a:prstGeom prst="rect">
            <a:avLst/>
          </a:prstGeom>
          <a:noFill/>
        </p:spPr>
        <p:txBody>
          <a:bodyPr wrap="square" rtlCol="0">
            <a:spAutoFit/>
          </a:bodyPr>
          <a:lstStyle/>
          <a:p>
            <a:pPr algn="ctr"/>
            <a:r>
              <a:rPr lang="en-US" sz="3200" dirty="0">
                <a:solidFill>
                  <a:schemeClr val="tx1"/>
                </a:solidFill>
                <a:latin typeface="Sandwich Marker Pro" pitchFamily="2" charset="77"/>
                <a:ea typeface="Sandwich Marker Pro" pitchFamily="2" charset="77"/>
              </a:rPr>
              <a:t>CALIFORNIA MODERN DESIGN</a:t>
            </a:r>
          </a:p>
        </p:txBody>
      </p:sp>
    </p:spTree>
    <p:extLst>
      <p:ext uri="{BB962C8B-B14F-4D97-AF65-F5344CB8AC3E}">
        <p14:creationId xmlns:p14="http://schemas.microsoft.com/office/powerpoint/2010/main" val="352293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4140EB7-2108-CF0B-FFCC-506FCD1BEE1B}"/>
              </a:ext>
            </a:extLst>
          </p:cNvPr>
          <p:cNvSpPr>
            <a:spLocks noGrp="1" noRot="1" noMove="1" noResize="1" noEditPoints="1" noAdjustHandles="1" noChangeArrowheads="1" noChangeShapeType="1"/>
          </p:cNvSpPr>
          <p:nvPr/>
        </p:nvSpPr>
        <p:spPr>
          <a:xfrm>
            <a:off x="0" y="0"/>
            <a:ext cx="12192000" cy="6858000"/>
          </a:xfrm>
          <a:prstGeom prst="rect">
            <a:avLst/>
          </a:prstGeom>
          <a:solidFill>
            <a:srgbClr val="7CCC6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13">
            <a:extLst>
              <a:ext uri="{FF2B5EF4-FFF2-40B4-BE49-F238E27FC236}">
                <a16:creationId xmlns:a16="http://schemas.microsoft.com/office/drawing/2014/main" id="{D963E041-2AF4-09BD-B98B-05C610D9ECFD}"/>
              </a:ext>
            </a:extLst>
          </p:cNvPr>
          <p:cNvPicPr/>
          <p:nvPr/>
        </p:nvPicPr>
        <p:blipFill>
          <a:blip r:embed="rId3" cstate="print"/>
          <a:stretch>
            <a:fillRect/>
          </a:stretch>
        </p:blipFill>
        <p:spPr>
          <a:xfrm>
            <a:off x="5534857" y="4487305"/>
            <a:ext cx="2248143" cy="1814291"/>
          </a:xfrm>
          <a:prstGeom prst="rect">
            <a:avLst/>
          </a:prstGeom>
        </p:spPr>
      </p:pic>
      <p:pic>
        <p:nvPicPr>
          <p:cNvPr id="6" name="object 5">
            <a:extLst>
              <a:ext uri="{FF2B5EF4-FFF2-40B4-BE49-F238E27FC236}">
                <a16:creationId xmlns:a16="http://schemas.microsoft.com/office/drawing/2014/main" id="{78355D21-D902-6571-B2E3-6C40F31E7F73}"/>
              </a:ext>
            </a:extLst>
          </p:cNvPr>
          <p:cNvPicPr/>
          <p:nvPr/>
        </p:nvPicPr>
        <p:blipFill>
          <a:blip r:embed="rId4" cstate="print"/>
          <a:stretch>
            <a:fillRect/>
          </a:stretch>
        </p:blipFill>
        <p:spPr>
          <a:xfrm>
            <a:off x="7885050" y="1081004"/>
            <a:ext cx="4090000" cy="1733912"/>
          </a:xfrm>
          <a:prstGeom prst="rect">
            <a:avLst/>
          </a:prstGeom>
        </p:spPr>
      </p:pic>
      <p:grpSp>
        <p:nvGrpSpPr>
          <p:cNvPr id="25" name="object 3">
            <a:extLst>
              <a:ext uri="{FF2B5EF4-FFF2-40B4-BE49-F238E27FC236}">
                <a16:creationId xmlns:a16="http://schemas.microsoft.com/office/drawing/2014/main" id="{0615AF22-2FA0-F40A-1434-015C406D5B53}"/>
              </a:ext>
            </a:extLst>
          </p:cNvPr>
          <p:cNvGrpSpPr/>
          <p:nvPr/>
        </p:nvGrpSpPr>
        <p:grpSpPr>
          <a:xfrm>
            <a:off x="459384" y="2209800"/>
            <a:ext cx="2160541" cy="1812960"/>
            <a:chOff x="3422650" y="0"/>
            <a:chExt cx="7785734" cy="7315200"/>
          </a:xfrm>
        </p:grpSpPr>
        <p:pic>
          <p:nvPicPr>
            <p:cNvPr id="26" name="object 4">
              <a:extLst>
                <a:ext uri="{FF2B5EF4-FFF2-40B4-BE49-F238E27FC236}">
                  <a16:creationId xmlns:a16="http://schemas.microsoft.com/office/drawing/2014/main" id="{241D8CB9-15BD-499B-17C7-48CEA091BDC0}"/>
                </a:ext>
              </a:extLst>
            </p:cNvPr>
            <p:cNvPicPr/>
            <p:nvPr/>
          </p:nvPicPr>
          <p:blipFill>
            <a:blip r:embed="rId5" cstate="print"/>
            <a:stretch>
              <a:fillRect/>
            </a:stretch>
          </p:blipFill>
          <p:spPr>
            <a:xfrm>
              <a:off x="3422650" y="0"/>
              <a:ext cx="5634202" cy="5602617"/>
            </a:xfrm>
            <a:prstGeom prst="rect">
              <a:avLst/>
            </a:prstGeom>
          </p:spPr>
        </p:pic>
        <p:pic>
          <p:nvPicPr>
            <p:cNvPr id="27" name="object 5">
              <a:extLst>
                <a:ext uri="{FF2B5EF4-FFF2-40B4-BE49-F238E27FC236}">
                  <a16:creationId xmlns:a16="http://schemas.microsoft.com/office/drawing/2014/main" id="{23B08CAE-FD42-A4A4-9F9C-798B56C433F4}"/>
                </a:ext>
              </a:extLst>
            </p:cNvPr>
            <p:cNvPicPr/>
            <p:nvPr/>
          </p:nvPicPr>
          <p:blipFill>
            <a:blip r:embed="rId6" cstate="print"/>
            <a:stretch>
              <a:fillRect/>
            </a:stretch>
          </p:blipFill>
          <p:spPr>
            <a:xfrm>
              <a:off x="9044164" y="0"/>
              <a:ext cx="2163598" cy="7315200"/>
            </a:xfrm>
            <a:prstGeom prst="rect">
              <a:avLst/>
            </a:prstGeom>
          </p:spPr>
        </p:pic>
        <p:pic>
          <p:nvPicPr>
            <p:cNvPr id="28" name="object 6">
              <a:extLst>
                <a:ext uri="{FF2B5EF4-FFF2-40B4-BE49-F238E27FC236}">
                  <a16:creationId xmlns:a16="http://schemas.microsoft.com/office/drawing/2014/main" id="{BC937F9A-36E8-1802-EEDB-56BA9C0AED56}"/>
                </a:ext>
              </a:extLst>
            </p:cNvPr>
            <p:cNvPicPr/>
            <p:nvPr/>
          </p:nvPicPr>
          <p:blipFill>
            <a:blip r:embed="rId7" cstate="print"/>
            <a:stretch>
              <a:fillRect/>
            </a:stretch>
          </p:blipFill>
          <p:spPr>
            <a:xfrm>
              <a:off x="3422650" y="5589930"/>
              <a:ext cx="5634202" cy="1725269"/>
            </a:xfrm>
            <a:prstGeom prst="rect">
              <a:avLst/>
            </a:prstGeom>
          </p:spPr>
        </p:pic>
      </p:grpSp>
      <p:grpSp>
        <p:nvGrpSpPr>
          <p:cNvPr id="29" name="object 6">
            <a:extLst>
              <a:ext uri="{FF2B5EF4-FFF2-40B4-BE49-F238E27FC236}">
                <a16:creationId xmlns:a16="http://schemas.microsoft.com/office/drawing/2014/main" id="{792EC2EB-3F0F-D95A-8D79-DD213E185C35}"/>
              </a:ext>
            </a:extLst>
          </p:cNvPr>
          <p:cNvGrpSpPr/>
          <p:nvPr/>
        </p:nvGrpSpPr>
        <p:grpSpPr>
          <a:xfrm>
            <a:off x="304800" y="4164661"/>
            <a:ext cx="2411198" cy="2141726"/>
            <a:chOff x="0" y="0"/>
            <a:chExt cx="7315200" cy="7315200"/>
          </a:xfrm>
        </p:grpSpPr>
        <p:pic>
          <p:nvPicPr>
            <p:cNvPr id="30" name="object 7">
              <a:extLst>
                <a:ext uri="{FF2B5EF4-FFF2-40B4-BE49-F238E27FC236}">
                  <a16:creationId xmlns:a16="http://schemas.microsoft.com/office/drawing/2014/main" id="{524B6C29-102B-683B-BFD3-5C15EBC892B7}"/>
                </a:ext>
              </a:extLst>
            </p:cNvPr>
            <p:cNvPicPr/>
            <p:nvPr/>
          </p:nvPicPr>
          <p:blipFill>
            <a:blip r:embed="rId8" cstate="print"/>
            <a:stretch>
              <a:fillRect/>
            </a:stretch>
          </p:blipFill>
          <p:spPr>
            <a:xfrm>
              <a:off x="0" y="0"/>
              <a:ext cx="6030556" cy="5599111"/>
            </a:xfrm>
            <a:prstGeom prst="rect">
              <a:avLst/>
            </a:prstGeom>
          </p:spPr>
        </p:pic>
        <p:pic>
          <p:nvPicPr>
            <p:cNvPr id="31" name="object 8">
              <a:extLst>
                <a:ext uri="{FF2B5EF4-FFF2-40B4-BE49-F238E27FC236}">
                  <a16:creationId xmlns:a16="http://schemas.microsoft.com/office/drawing/2014/main" id="{384E3427-A784-D036-E2F9-EA218CF719EC}"/>
                </a:ext>
              </a:extLst>
            </p:cNvPr>
            <p:cNvPicPr/>
            <p:nvPr/>
          </p:nvPicPr>
          <p:blipFill>
            <a:blip r:embed="rId9" cstate="print"/>
            <a:stretch>
              <a:fillRect/>
            </a:stretch>
          </p:blipFill>
          <p:spPr>
            <a:xfrm>
              <a:off x="6017869" y="0"/>
              <a:ext cx="1297330" cy="7315200"/>
            </a:xfrm>
            <a:prstGeom prst="rect">
              <a:avLst/>
            </a:prstGeom>
          </p:spPr>
        </p:pic>
        <p:pic>
          <p:nvPicPr>
            <p:cNvPr id="32" name="object 9">
              <a:extLst>
                <a:ext uri="{FF2B5EF4-FFF2-40B4-BE49-F238E27FC236}">
                  <a16:creationId xmlns:a16="http://schemas.microsoft.com/office/drawing/2014/main" id="{7FDF76B9-1874-9A1B-67AC-B8D06B8C419F}"/>
                </a:ext>
              </a:extLst>
            </p:cNvPr>
            <p:cNvPicPr/>
            <p:nvPr/>
          </p:nvPicPr>
          <p:blipFill>
            <a:blip r:embed="rId10" cstate="print"/>
            <a:stretch>
              <a:fillRect/>
            </a:stretch>
          </p:blipFill>
          <p:spPr>
            <a:xfrm>
              <a:off x="0" y="5586425"/>
              <a:ext cx="6030556" cy="1728774"/>
            </a:xfrm>
            <a:prstGeom prst="rect">
              <a:avLst/>
            </a:prstGeom>
          </p:spPr>
        </p:pic>
      </p:grpSp>
      <p:pic>
        <p:nvPicPr>
          <p:cNvPr id="33" name="object 2">
            <a:extLst>
              <a:ext uri="{FF2B5EF4-FFF2-40B4-BE49-F238E27FC236}">
                <a16:creationId xmlns:a16="http://schemas.microsoft.com/office/drawing/2014/main" id="{1CFE284F-EAC8-A702-2512-3D28DCC9BD8D}"/>
              </a:ext>
            </a:extLst>
          </p:cNvPr>
          <p:cNvPicPr/>
          <p:nvPr/>
        </p:nvPicPr>
        <p:blipFill>
          <a:blip r:embed="rId11" cstate="print"/>
          <a:stretch>
            <a:fillRect/>
          </a:stretch>
        </p:blipFill>
        <p:spPr>
          <a:xfrm>
            <a:off x="2918360" y="2954605"/>
            <a:ext cx="2415640" cy="3354153"/>
          </a:xfrm>
          <a:prstGeom prst="rect">
            <a:avLst/>
          </a:prstGeom>
        </p:spPr>
      </p:pic>
      <p:grpSp>
        <p:nvGrpSpPr>
          <p:cNvPr id="34" name="object 4">
            <a:extLst>
              <a:ext uri="{FF2B5EF4-FFF2-40B4-BE49-F238E27FC236}">
                <a16:creationId xmlns:a16="http://schemas.microsoft.com/office/drawing/2014/main" id="{064637FC-DDFD-A3C2-2317-24DC4B1208E3}"/>
              </a:ext>
            </a:extLst>
          </p:cNvPr>
          <p:cNvGrpSpPr/>
          <p:nvPr/>
        </p:nvGrpSpPr>
        <p:grpSpPr>
          <a:xfrm>
            <a:off x="5534857" y="2036982"/>
            <a:ext cx="2248144" cy="2346817"/>
            <a:chOff x="7315200" y="0"/>
            <a:chExt cx="7315200" cy="7315200"/>
          </a:xfrm>
        </p:grpSpPr>
        <p:pic>
          <p:nvPicPr>
            <p:cNvPr id="35" name="object 5">
              <a:extLst>
                <a:ext uri="{FF2B5EF4-FFF2-40B4-BE49-F238E27FC236}">
                  <a16:creationId xmlns:a16="http://schemas.microsoft.com/office/drawing/2014/main" id="{9D1C7A8A-BBE4-653A-E059-CB553A1E253F}"/>
                </a:ext>
              </a:extLst>
            </p:cNvPr>
            <p:cNvPicPr/>
            <p:nvPr/>
          </p:nvPicPr>
          <p:blipFill>
            <a:blip r:embed="rId12" cstate="print"/>
            <a:stretch>
              <a:fillRect/>
            </a:stretch>
          </p:blipFill>
          <p:spPr>
            <a:xfrm>
              <a:off x="7315200" y="0"/>
              <a:ext cx="5602859" cy="5601589"/>
            </a:xfrm>
            <a:prstGeom prst="rect">
              <a:avLst/>
            </a:prstGeom>
          </p:spPr>
        </p:pic>
        <p:pic>
          <p:nvPicPr>
            <p:cNvPr id="36" name="object 6">
              <a:extLst>
                <a:ext uri="{FF2B5EF4-FFF2-40B4-BE49-F238E27FC236}">
                  <a16:creationId xmlns:a16="http://schemas.microsoft.com/office/drawing/2014/main" id="{B0BF6A76-41ED-80D9-D4A8-39696B1D4AAD}"/>
                </a:ext>
              </a:extLst>
            </p:cNvPr>
            <p:cNvPicPr/>
            <p:nvPr/>
          </p:nvPicPr>
          <p:blipFill>
            <a:blip r:embed="rId13" cstate="print"/>
            <a:stretch>
              <a:fillRect/>
            </a:stretch>
          </p:blipFill>
          <p:spPr>
            <a:xfrm>
              <a:off x="12905371" y="0"/>
              <a:ext cx="1725028" cy="7315200"/>
            </a:xfrm>
            <a:prstGeom prst="rect">
              <a:avLst/>
            </a:prstGeom>
          </p:spPr>
        </p:pic>
        <p:pic>
          <p:nvPicPr>
            <p:cNvPr id="37" name="object 7">
              <a:extLst>
                <a:ext uri="{FF2B5EF4-FFF2-40B4-BE49-F238E27FC236}">
                  <a16:creationId xmlns:a16="http://schemas.microsoft.com/office/drawing/2014/main" id="{CCEA121F-DA36-86DB-4CEF-91E04479FF77}"/>
                </a:ext>
              </a:extLst>
            </p:cNvPr>
            <p:cNvPicPr/>
            <p:nvPr/>
          </p:nvPicPr>
          <p:blipFill>
            <a:blip r:embed="rId14" cstate="print"/>
            <a:stretch>
              <a:fillRect/>
            </a:stretch>
          </p:blipFill>
          <p:spPr>
            <a:xfrm>
              <a:off x="7315200" y="5588902"/>
              <a:ext cx="5602859" cy="1726297"/>
            </a:xfrm>
            <a:prstGeom prst="rect">
              <a:avLst/>
            </a:prstGeom>
          </p:spPr>
        </p:pic>
      </p:grpSp>
      <p:pic>
        <p:nvPicPr>
          <p:cNvPr id="39" name="Picture 2" descr="Technomic - Restaurant Leadership Conference">
            <a:extLst>
              <a:ext uri="{FF2B5EF4-FFF2-40B4-BE49-F238E27FC236}">
                <a16:creationId xmlns:a16="http://schemas.microsoft.com/office/drawing/2014/main" id="{6CFBFF08-44DD-D527-9E29-FF8CAD583844}"/>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7808" t="29996" r="19179" b="23037"/>
          <a:stretch/>
        </p:blipFill>
        <p:spPr bwMode="auto">
          <a:xfrm>
            <a:off x="178173" y="601266"/>
            <a:ext cx="2971800" cy="9989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screenshot of a social media post&#10;&#10;Description automatically generated">
            <a:extLst>
              <a:ext uri="{FF2B5EF4-FFF2-40B4-BE49-F238E27FC236}">
                <a16:creationId xmlns:a16="http://schemas.microsoft.com/office/drawing/2014/main" id="{5D7B0015-EF18-FC9A-5556-D43D905DCC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14864" y="2891116"/>
            <a:ext cx="762109" cy="1651827"/>
          </a:xfrm>
          <a:prstGeom prst="rect">
            <a:avLst/>
          </a:prstGeom>
        </p:spPr>
      </p:pic>
      <p:pic>
        <p:nvPicPr>
          <p:cNvPr id="47" name="Picture 46" descr="A child smiling at the camera&#10;&#10;Description automatically generated">
            <a:extLst>
              <a:ext uri="{FF2B5EF4-FFF2-40B4-BE49-F238E27FC236}">
                <a16:creationId xmlns:a16="http://schemas.microsoft.com/office/drawing/2014/main" id="{FE21DEC2-4844-03BE-6E9C-E0DD415C3A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0645" y="2898096"/>
            <a:ext cx="773446" cy="1676400"/>
          </a:xfrm>
          <a:prstGeom prst="rect">
            <a:avLst/>
          </a:prstGeom>
        </p:spPr>
      </p:pic>
      <p:pic>
        <p:nvPicPr>
          <p:cNvPr id="49" name="Picture 48" descr="A person sitting at a table with food on it&#10;&#10;Description automatically generated">
            <a:extLst>
              <a:ext uri="{FF2B5EF4-FFF2-40B4-BE49-F238E27FC236}">
                <a16:creationId xmlns:a16="http://schemas.microsoft.com/office/drawing/2014/main" id="{7AAD05AF-20D0-E830-AF20-834A0A3971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85050" y="2891117"/>
            <a:ext cx="762109" cy="1651827"/>
          </a:xfrm>
          <a:prstGeom prst="rect">
            <a:avLst/>
          </a:prstGeom>
        </p:spPr>
      </p:pic>
      <p:pic>
        <p:nvPicPr>
          <p:cNvPr id="59" name="Picture 58" descr="A person holding a drink and a bowl of food&#10;&#10;Description automatically generated">
            <a:extLst>
              <a:ext uri="{FF2B5EF4-FFF2-40B4-BE49-F238E27FC236}">
                <a16:creationId xmlns:a16="http://schemas.microsoft.com/office/drawing/2014/main" id="{0321C1F3-AA8E-A935-CA88-EA4E19F155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98845" y="2891118"/>
            <a:ext cx="769538" cy="1667929"/>
          </a:xfrm>
          <a:prstGeom prst="rect">
            <a:avLst/>
          </a:prstGeom>
        </p:spPr>
      </p:pic>
      <p:pic>
        <p:nvPicPr>
          <p:cNvPr id="63" name="Picture 62" descr="A child looking at a pizza&#10;&#10;Description automatically generated">
            <a:extLst>
              <a:ext uri="{FF2B5EF4-FFF2-40B4-BE49-F238E27FC236}">
                <a16:creationId xmlns:a16="http://schemas.microsoft.com/office/drawing/2014/main" id="{75E24F67-DA4E-DB65-65AF-E21C6CE25A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43615" y="2891118"/>
            <a:ext cx="762109" cy="1651827"/>
          </a:xfrm>
          <a:prstGeom prst="rect">
            <a:avLst/>
          </a:prstGeom>
        </p:spPr>
      </p:pic>
      <p:sp>
        <p:nvSpPr>
          <p:cNvPr id="68" name="object 7">
            <a:extLst>
              <a:ext uri="{FF2B5EF4-FFF2-40B4-BE49-F238E27FC236}">
                <a16:creationId xmlns:a16="http://schemas.microsoft.com/office/drawing/2014/main" id="{39C3D490-A5B0-1BA0-3F8A-276123E7F205}"/>
              </a:ext>
            </a:extLst>
          </p:cNvPr>
          <p:cNvSpPr txBox="1">
            <a:spLocks noGrp="1"/>
          </p:cNvSpPr>
          <p:nvPr>
            <p:ph type="title"/>
          </p:nvPr>
        </p:nvSpPr>
        <p:spPr>
          <a:xfrm>
            <a:off x="2667000" y="828666"/>
            <a:ext cx="5727382" cy="441574"/>
          </a:xfrm>
          <a:prstGeom prst="rect">
            <a:avLst/>
          </a:prstGeom>
        </p:spPr>
        <p:txBody>
          <a:bodyPr vert="horz" wrap="square" lIns="0" tIns="10583" rIns="0" bIns="0" rtlCol="0">
            <a:spAutoFit/>
          </a:bodyPr>
          <a:lstStyle/>
          <a:p>
            <a:pPr marL="10583" algn="ctr">
              <a:spcBef>
                <a:spcPts val="83"/>
              </a:spcBef>
              <a:tabLst>
                <a:tab pos="625979" algn="l"/>
                <a:tab pos="4254330" algn="l"/>
              </a:tabLst>
            </a:pPr>
            <a:r>
              <a:rPr lang="en-US" sz="2800" spc="-42" dirty="0">
                <a:latin typeface="Sandwich Marker Pro" pitchFamily="2" charset="77"/>
                <a:ea typeface="Sandwich Marker Pro" pitchFamily="2" charset="77"/>
              </a:rPr>
              <a:t>CPK #1 IN BRAND IMAGE</a:t>
            </a:r>
            <a:endParaRPr lang="en-US" sz="2800" dirty="0">
              <a:latin typeface="Sandwich Marker Pro" pitchFamily="2" charset="77"/>
              <a:ea typeface="Sandwich Marker Pro" pitchFamily="2" charset="77"/>
            </a:endParaRPr>
          </a:p>
        </p:txBody>
      </p:sp>
      <p:sp>
        <p:nvSpPr>
          <p:cNvPr id="69" name="object 2">
            <a:extLst>
              <a:ext uri="{FF2B5EF4-FFF2-40B4-BE49-F238E27FC236}">
                <a16:creationId xmlns:a16="http://schemas.microsoft.com/office/drawing/2014/main" id="{F711FC88-0E4A-0523-50DE-322D96339712}"/>
              </a:ext>
            </a:extLst>
          </p:cNvPr>
          <p:cNvSpPr txBox="1"/>
          <p:nvPr/>
        </p:nvSpPr>
        <p:spPr>
          <a:xfrm>
            <a:off x="3486150" y="1381392"/>
            <a:ext cx="2152650" cy="1285608"/>
          </a:xfrm>
          <a:prstGeom prst="rect">
            <a:avLst/>
          </a:prstGeom>
          <a:noFill/>
        </p:spPr>
        <p:txBody>
          <a:bodyPr vert="horz" wrap="square" lIns="0" tIns="15875" rIns="0" bIns="0" rtlCol="0">
            <a:spAutoFit/>
          </a:bodyPr>
          <a:lstStyle/>
          <a:p>
            <a:pPr marL="12700">
              <a:lnSpc>
                <a:spcPct val="100000"/>
              </a:lnSpc>
              <a:spcBef>
                <a:spcPts val="95"/>
              </a:spcBef>
              <a:tabLst>
                <a:tab pos="469265" algn="l"/>
              </a:tabLst>
            </a:pPr>
            <a:r>
              <a:rPr sz="2000" b="1" dirty="0">
                <a:solidFill>
                  <a:schemeClr val="tx1"/>
                </a:solidFill>
                <a:latin typeface="Baton Medium" panose="020B0506030200020004" pitchFamily="34" charset="0"/>
                <a:cs typeface="Calibri"/>
              </a:rPr>
              <a:t>Place</a:t>
            </a:r>
            <a:r>
              <a:rPr sz="2000" b="1" spc="25" dirty="0">
                <a:solidFill>
                  <a:schemeClr val="tx1"/>
                </a:solidFill>
                <a:latin typeface="Baton Medium" panose="020B0506030200020004" pitchFamily="34" charset="0"/>
                <a:cs typeface="Calibri"/>
              </a:rPr>
              <a:t> </a:t>
            </a:r>
            <a:r>
              <a:rPr sz="2000" b="1" dirty="0">
                <a:solidFill>
                  <a:schemeClr val="tx1"/>
                </a:solidFill>
                <a:latin typeface="Baton Medium" panose="020B0506030200020004" pitchFamily="34" charset="0"/>
                <a:cs typeface="Calibri"/>
              </a:rPr>
              <a:t>I</a:t>
            </a:r>
            <a:r>
              <a:rPr sz="2000" b="1" spc="30" dirty="0">
                <a:solidFill>
                  <a:schemeClr val="tx1"/>
                </a:solidFill>
                <a:latin typeface="Baton Medium" panose="020B0506030200020004" pitchFamily="34" charset="0"/>
                <a:cs typeface="Calibri"/>
              </a:rPr>
              <a:t> </a:t>
            </a:r>
            <a:r>
              <a:rPr sz="2000" b="1" dirty="0">
                <a:solidFill>
                  <a:schemeClr val="tx1"/>
                </a:solidFill>
                <a:latin typeface="Baton Medium" panose="020B0506030200020004" pitchFamily="34" charset="0"/>
                <a:cs typeface="Calibri"/>
              </a:rPr>
              <a:t>can</a:t>
            </a:r>
            <a:r>
              <a:rPr sz="2000" b="1" spc="30" dirty="0">
                <a:solidFill>
                  <a:schemeClr val="tx1"/>
                </a:solidFill>
                <a:latin typeface="Baton Medium" panose="020B0506030200020004" pitchFamily="34" charset="0"/>
                <a:cs typeface="Calibri"/>
              </a:rPr>
              <a:t> </a:t>
            </a:r>
            <a:r>
              <a:rPr sz="2000" b="1" spc="-10" dirty="0">
                <a:solidFill>
                  <a:schemeClr val="tx1"/>
                </a:solidFill>
                <a:latin typeface="Baton Medium" panose="020B0506030200020004" pitchFamily="34" charset="0"/>
                <a:cs typeface="Calibri"/>
              </a:rPr>
              <a:t>trust</a:t>
            </a:r>
            <a:endParaRPr sz="2000" b="1" dirty="0">
              <a:solidFill>
                <a:schemeClr val="tx1"/>
              </a:solidFill>
              <a:latin typeface="Baton Medium" panose="020B0506030200020004" pitchFamily="34" charset="0"/>
              <a:cs typeface="Calibri"/>
            </a:endParaRPr>
          </a:p>
          <a:p>
            <a:pPr marL="12700">
              <a:lnSpc>
                <a:spcPct val="100000"/>
              </a:lnSpc>
              <a:spcBef>
                <a:spcPts val="90"/>
              </a:spcBef>
              <a:tabLst>
                <a:tab pos="469265" algn="l"/>
              </a:tabLst>
            </a:pPr>
            <a:r>
              <a:rPr sz="2000" b="1" dirty="0">
                <a:solidFill>
                  <a:schemeClr val="tx1"/>
                </a:solidFill>
                <a:latin typeface="Baton Medium" panose="020B0506030200020004" pitchFamily="34" charset="0"/>
                <a:cs typeface="Calibri"/>
              </a:rPr>
              <a:t>Excellent</a:t>
            </a:r>
            <a:r>
              <a:rPr sz="2000" b="1" spc="120" dirty="0">
                <a:solidFill>
                  <a:schemeClr val="tx1"/>
                </a:solidFill>
                <a:latin typeface="Baton Medium" panose="020B0506030200020004" pitchFamily="34" charset="0"/>
                <a:cs typeface="Calibri"/>
              </a:rPr>
              <a:t> </a:t>
            </a:r>
            <a:r>
              <a:rPr sz="2000" b="1" spc="-10" dirty="0">
                <a:solidFill>
                  <a:schemeClr val="tx1"/>
                </a:solidFill>
                <a:latin typeface="Baton Medium" panose="020B0506030200020004" pitchFamily="34" charset="0"/>
                <a:cs typeface="Calibri"/>
              </a:rPr>
              <a:t>reputation</a:t>
            </a:r>
            <a:endParaRPr sz="2000" b="1" dirty="0">
              <a:solidFill>
                <a:schemeClr val="tx1"/>
              </a:solidFill>
              <a:latin typeface="Baton Medium" panose="020B0506030200020004" pitchFamily="34" charset="0"/>
              <a:cs typeface="Calibri"/>
            </a:endParaRPr>
          </a:p>
          <a:p>
            <a:pPr marL="12700">
              <a:lnSpc>
                <a:spcPct val="100000"/>
              </a:lnSpc>
              <a:spcBef>
                <a:spcPts val="90"/>
              </a:spcBef>
              <a:tabLst>
                <a:tab pos="469265" algn="l"/>
              </a:tabLst>
            </a:pPr>
            <a:r>
              <a:rPr sz="2000" b="1" spc="-10" dirty="0">
                <a:solidFill>
                  <a:schemeClr val="tx1"/>
                </a:solidFill>
                <a:latin typeface="Baton Medium" panose="020B0506030200020004" pitchFamily="34" charset="0"/>
                <a:cs typeface="Calibri"/>
              </a:rPr>
              <a:t>Unique</a:t>
            </a:r>
            <a:endParaRPr sz="2000" b="1" dirty="0">
              <a:solidFill>
                <a:schemeClr val="tx1"/>
              </a:solidFill>
              <a:latin typeface="Baton Medium" panose="020B0506030200020004" pitchFamily="34" charset="0"/>
              <a:cs typeface="Calibri"/>
            </a:endParaRPr>
          </a:p>
          <a:p>
            <a:pPr marL="12700">
              <a:lnSpc>
                <a:spcPct val="100000"/>
              </a:lnSpc>
              <a:spcBef>
                <a:spcPts val="95"/>
              </a:spcBef>
              <a:tabLst>
                <a:tab pos="469265" algn="l"/>
              </a:tabLst>
            </a:pPr>
            <a:r>
              <a:rPr sz="2000" b="1" spc="-10" dirty="0">
                <a:solidFill>
                  <a:schemeClr val="tx1"/>
                </a:solidFill>
                <a:latin typeface="Baton Medium" panose="020B0506030200020004" pitchFamily="34" charset="0"/>
                <a:cs typeface="Calibri"/>
              </a:rPr>
              <a:t>Innovative</a:t>
            </a:r>
            <a:endParaRPr sz="2000" b="1" dirty="0">
              <a:solidFill>
                <a:schemeClr val="tx1"/>
              </a:solidFill>
              <a:latin typeface="Baton Medium" panose="020B0506030200020004" pitchFamily="34" charset="0"/>
              <a:cs typeface="Calibri"/>
            </a:endParaRPr>
          </a:p>
        </p:txBody>
      </p:sp>
      <p:grpSp>
        <p:nvGrpSpPr>
          <p:cNvPr id="74" name="Group 73">
            <a:extLst>
              <a:ext uri="{FF2B5EF4-FFF2-40B4-BE49-F238E27FC236}">
                <a16:creationId xmlns:a16="http://schemas.microsoft.com/office/drawing/2014/main" id="{3A94D56F-BDE9-39EA-9260-46E754C5F1C6}"/>
              </a:ext>
            </a:extLst>
          </p:cNvPr>
          <p:cNvGrpSpPr/>
          <p:nvPr/>
        </p:nvGrpSpPr>
        <p:grpSpPr>
          <a:xfrm>
            <a:off x="7937187" y="4800600"/>
            <a:ext cx="4018496" cy="1306740"/>
            <a:chOff x="3987356" y="4053349"/>
            <a:chExt cx="7732915" cy="2514600"/>
          </a:xfrm>
        </p:grpSpPr>
        <p:pic>
          <p:nvPicPr>
            <p:cNvPr id="72" name="object 6">
              <a:extLst>
                <a:ext uri="{FF2B5EF4-FFF2-40B4-BE49-F238E27FC236}">
                  <a16:creationId xmlns:a16="http://schemas.microsoft.com/office/drawing/2014/main" id="{8C6ED60A-B154-94F4-B754-B855337324FA}"/>
                </a:ext>
              </a:extLst>
            </p:cNvPr>
            <p:cNvPicPr/>
            <p:nvPr/>
          </p:nvPicPr>
          <p:blipFill>
            <a:blip r:embed="rId21" cstate="print"/>
            <a:stretch>
              <a:fillRect/>
            </a:stretch>
          </p:blipFill>
          <p:spPr>
            <a:xfrm>
              <a:off x="9144000" y="4053349"/>
              <a:ext cx="2576271" cy="2514600"/>
            </a:xfrm>
            <a:prstGeom prst="rect">
              <a:avLst/>
            </a:prstGeom>
          </p:spPr>
        </p:pic>
        <p:pic>
          <p:nvPicPr>
            <p:cNvPr id="73" name="object 7">
              <a:extLst>
                <a:ext uri="{FF2B5EF4-FFF2-40B4-BE49-F238E27FC236}">
                  <a16:creationId xmlns:a16="http://schemas.microsoft.com/office/drawing/2014/main" id="{7E4569C0-49EF-CCFB-FF00-D4099E65DA13}"/>
                </a:ext>
              </a:extLst>
            </p:cNvPr>
            <p:cNvPicPr/>
            <p:nvPr/>
          </p:nvPicPr>
          <p:blipFill>
            <a:blip r:embed="rId22" cstate="print"/>
            <a:stretch>
              <a:fillRect/>
            </a:stretch>
          </p:blipFill>
          <p:spPr>
            <a:xfrm>
              <a:off x="3987356" y="4053349"/>
              <a:ext cx="5154587" cy="2514600"/>
            </a:xfrm>
            <a:prstGeom prst="rect">
              <a:avLst/>
            </a:prstGeom>
          </p:spPr>
        </p:pic>
      </p:grpSp>
    </p:spTree>
    <p:extLst>
      <p:ext uri="{BB962C8B-B14F-4D97-AF65-F5344CB8AC3E}">
        <p14:creationId xmlns:p14="http://schemas.microsoft.com/office/powerpoint/2010/main" val="3381581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5545</TotalTime>
  <Words>250</Words>
  <Application>Microsoft Macintosh PowerPoint</Application>
  <PresentationFormat>Widescreen</PresentationFormat>
  <Paragraphs>37</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Baton Medium</vt:lpstr>
      <vt:lpstr>Baton Regular</vt:lpstr>
      <vt:lpstr>Calibri</vt:lpstr>
      <vt:lpstr>Sandwich Marker Pro</vt:lpstr>
      <vt:lpstr>Wingdings</vt:lpstr>
      <vt:lpstr>Office Theme</vt:lpstr>
      <vt:lpstr>PowerPoint Presentation</vt:lpstr>
      <vt:lpstr>A CATEGORY OF ONE</vt:lpstr>
      <vt:lpstr>CALIFORNIA FORWARD WITH A HISTORY OF INNOVATION</vt:lpstr>
      <vt:lpstr>PowerPoint Presentation</vt:lpstr>
      <vt:lpstr>PowerPoint Presentation</vt:lpstr>
      <vt:lpstr>PowerPoint Presentation</vt:lpstr>
      <vt:lpstr>PowerPoint Presentation</vt:lpstr>
      <vt:lpstr>PowerPoint Presentation</vt:lpstr>
      <vt:lpstr>CPK #1 IN BRAND IMAGE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Carlos De Leon</cp:lastModifiedBy>
  <cp:revision>23</cp:revision>
  <dcterms:created xsi:type="dcterms:W3CDTF">2024-07-16T14:49:12Z</dcterms:created>
  <dcterms:modified xsi:type="dcterms:W3CDTF">2024-07-29T14:04:47Z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2024-04-02T00:00:00Z</vt:filetime>
  </property>
  <property fmtid="{D5CDD505-2E9C-101B-9397-08002B2CF9AE}" pid="3" name="LastSaved">
    <vt:filetime>2024-07-16T00:00:00Z</vt:filetime>
  </property>
</Properties>
</file>